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86"/>
  </p:notesMasterIdLst>
  <p:handoutMasterIdLst>
    <p:handoutMasterId r:id="rId87"/>
  </p:handoutMasterIdLst>
  <p:sldIdLst>
    <p:sldId id="256" r:id="rId2"/>
    <p:sldId id="361" r:id="rId3"/>
    <p:sldId id="319" r:id="rId4"/>
    <p:sldId id="299" r:id="rId5"/>
    <p:sldId id="300" r:id="rId6"/>
    <p:sldId id="301" r:id="rId7"/>
    <p:sldId id="302" r:id="rId8"/>
    <p:sldId id="303" r:id="rId9"/>
    <p:sldId id="304" r:id="rId10"/>
    <p:sldId id="305" r:id="rId11"/>
    <p:sldId id="306" r:id="rId12"/>
    <p:sldId id="307" r:id="rId13"/>
    <p:sldId id="365" r:id="rId14"/>
    <p:sldId id="308" r:id="rId15"/>
    <p:sldId id="309" r:id="rId16"/>
    <p:sldId id="310" r:id="rId17"/>
    <p:sldId id="311" r:id="rId18"/>
    <p:sldId id="312" r:id="rId19"/>
    <p:sldId id="298" r:id="rId20"/>
    <p:sldId id="320" r:id="rId21"/>
    <p:sldId id="321" r:id="rId22"/>
    <p:sldId id="322" r:id="rId23"/>
    <p:sldId id="362" r:id="rId24"/>
    <p:sldId id="314" r:id="rId25"/>
    <p:sldId id="323" r:id="rId26"/>
    <p:sldId id="366" r:id="rId27"/>
    <p:sldId id="315" r:id="rId28"/>
    <p:sldId id="324" r:id="rId29"/>
    <p:sldId id="363" r:id="rId30"/>
    <p:sldId id="316" r:id="rId31"/>
    <p:sldId id="325" r:id="rId32"/>
    <p:sldId id="326" r:id="rId33"/>
    <p:sldId id="351" r:id="rId34"/>
    <p:sldId id="317" r:id="rId35"/>
    <p:sldId id="327" r:id="rId36"/>
    <p:sldId id="318" r:id="rId37"/>
    <p:sldId id="328" r:id="rId38"/>
    <p:sldId id="329" r:id="rId39"/>
    <p:sldId id="331" r:id="rId40"/>
    <p:sldId id="335" r:id="rId41"/>
    <p:sldId id="332" r:id="rId42"/>
    <p:sldId id="364" r:id="rId43"/>
    <p:sldId id="334" r:id="rId44"/>
    <p:sldId id="336" r:id="rId45"/>
    <p:sldId id="337" r:id="rId46"/>
    <p:sldId id="338" r:id="rId47"/>
    <p:sldId id="339" r:id="rId48"/>
    <p:sldId id="342" r:id="rId49"/>
    <p:sldId id="341" r:id="rId50"/>
    <p:sldId id="343" r:id="rId51"/>
    <p:sldId id="344" r:id="rId52"/>
    <p:sldId id="345" r:id="rId53"/>
    <p:sldId id="346" r:id="rId54"/>
    <p:sldId id="347" r:id="rId55"/>
    <p:sldId id="348" r:id="rId56"/>
    <p:sldId id="349" r:id="rId57"/>
    <p:sldId id="350" r:id="rId58"/>
    <p:sldId id="352" r:id="rId59"/>
    <p:sldId id="353" r:id="rId60"/>
    <p:sldId id="313" r:id="rId61"/>
    <p:sldId id="354" r:id="rId62"/>
    <p:sldId id="355" r:id="rId63"/>
    <p:sldId id="330" r:id="rId64"/>
    <p:sldId id="282" r:id="rId65"/>
    <p:sldId id="283" r:id="rId66"/>
    <p:sldId id="360" r:id="rId67"/>
    <p:sldId id="284" r:id="rId68"/>
    <p:sldId id="285" r:id="rId69"/>
    <p:sldId id="286" r:id="rId70"/>
    <p:sldId id="287" r:id="rId71"/>
    <p:sldId id="288" r:id="rId72"/>
    <p:sldId id="289" r:id="rId73"/>
    <p:sldId id="290" r:id="rId74"/>
    <p:sldId id="291" r:id="rId75"/>
    <p:sldId id="292" r:id="rId76"/>
    <p:sldId id="293" r:id="rId77"/>
    <p:sldId id="294" r:id="rId78"/>
    <p:sldId id="295" r:id="rId79"/>
    <p:sldId id="296" r:id="rId80"/>
    <p:sldId id="297" r:id="rId81"/>
    <p:sldId id="356" r:id="rId82"/>
    <p:sldId id="357" r:id="rId83"/>
    <p:sldId id="358" r:id="rId84"/>
    <p:sldId id="359"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7DA926-5438-4D2D-93AF-F477DB13F745}" v="1" dt="2024-10-05T16:47:21.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87246" autoAdjust="0"/>
  </p:normalViewPr>
  <p:slideViewPr>
    <p:cSldViewPr snapToGrid="0" snapToObjects="1">
      <p:cViewPr varScale="1">
        <p:scale>
          <a:sx n="64" d="100"/>
          <a:sy n="64" d="100"/>
        </p:scale>
        <p:origin x="13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Kuzek - RIMEX" userId="b5d7022c-7c11-415e-b40f-2847183834e2" providerId="ADAL" clId="{F7649E44-1519-49A2-AD6D-82BDDFCCD5F0}"/>
    <pc:docChg chg="custSel addSld modSld">
      <pc:chgData name="Karen Kuzek - RIMEX" userId="b5d7022c-7c11-415e-b40f-2847183834e2" providerId="ADAL" clId="{F7649E44-1519-49A2-AD6D-82BDDFCCD5F0}" dt="2024-09-19T15:21:37.515" v="1087" actId="20577"/>
      <pc:docMkLst>
        <pc:docMk/>
      </pc:docMkLst>
      <pc:sldChg chg="modSp mod">
        <pc:chgData name="Karen Kuzek - RIMEX" userId="b5d7022c-7c11-415e-b40f-2847183834e2" providerId="ADAL" clId="{F7649E44-1519-49A2-AD6D-82BDDFCCD5F0}" dt="2024-09-19T15:20:44.935" v="1070" actId="113"/>
        <pc:sldMkLst>
          <pc:docMk/>
          <pc:sldMk cId="0" sldId="292"/>
        </pc:sldMkLst>
        <pc:spChg chg="mod">
          <ac:chgData name="Karen Kuzek - RIMEX" userId="b5d7022c-7c11-415e-b40f-2847183834e2" providerId="ADAL" clId="{F7649E44-1519-49A2-AD6D-82BDDFCCD5F0}" dt="2024-09-19T15:20:29.185" v="1068" actId="1076"/>
          <ac:spMkLst>
            <pc:docMk/>
            <pc:sldMk cId="0" sldId="292"/>
            <ac:spMk id="2" creationId="{00000000-0000-0000-0000-000000000000}"/>
          </ac:spMkLst>
        </pc:spChg>
        <pc:spChg chg="mod">
          <ac:chgData name="Karen Kuzek - RIMEX" userId="b5d7022c-7c11-415e-b40f-2847183834e2" providerId="ADAL" clId="{F7649E44-1519-49A2-AD6D-82BDDFCCD5F0}" dt="2024-09-19T15:20:44.935" v="1070" actId="113"/>
          <ac:spMkLst>
            <pc:docMk/>
            <pc:sldMk cId="0" sldId="292"/>
            <ac:spMk id="3" creationId="{00000000-0000-0000-0000-000000000000}"/>
          </ac:spMkLst>
        </pc:spChg>
      </pc:sldChg>
      <pc:sldChg chg="modSp mod">
        <pc:chgData name="Karen Kuzek - RIMEX" userId="b5d7022c-7c11-415e-b40f-2847183834e2" providerId="ADAL" clId="{F7649E44-1519-49A2-AD6D-82BDDFCCD5F0}" dt="2024-09-17T20:15:55.641" v="998" actId="20577"/>
        <pc:sldMkLst>
          <pc:docMk/>
          <pc:sldMk cId="0" sldId="300"/>
        </pc:sldMkLst>
        <pc:spChg chg="mod">
          <ac:chgData name="Karen Kuzek - RIMEX" userId="b5d7022c-7c11-415e-b40f-2847183834e2" providerId="ADAL" clId="{F7649E44-1519-49A2-AD6D-82BDDFCCD5F0}" dt="2024-09-17T20:15:55.641" v="998" actId="20577"/>
          <ac:spMkLst>
            <pc:docMk/>
            <pc:sldMk cId="0" sldId="300"/>
            <ac:spMk id="3" creationId="{00000000-0000-0000-0000-000000000000}"/>
          </ac:spMkLst>
        </pc:spChg>
      </pc:sldChg>
      <pc:sldChg chg="modSp mod">
        <pc:chgData name="Karen Kuzek - RIMEX" userId="b5d7022c-7c11-415e-b40f-2847183834e2" providerId="ADAL" clId="{F7649E44-1519-49A2-AD6D-82BDDFCCD5F0}" dt="2024-09-19T15:17:52.839" v="1064" actId="5793"/>
        <pc:sldMkLst>
          <pc:docMk/>
          <pc:sldMk cId="0" sldId="306"/>
        </pc:sldMkLst>
        <pc:spChg chg="mod">
          <ac:chgData name="Karen Kuzek - RIMEX" userId="b5d7022c-7c11-415e-b40f-2847183834e2" providerId="ADAL" clId="{F7649E44-1519-49A2-AD6D-82BDDFCCD5F0}" dt="2024-09-19T15:17:52.839" v="1064" actId="5793"/>
          <ac:spMkLst>
            <pc:docMk/>
            <pc:sldMk cId="0" sldId="306"/>
            <ac:spMk id="3" creationId="{00000000-0000-0000-0000-000000000000}"/>
          </ac:spMkLst>
        </pc:spChg>
        <pc:spChg chg="mod">
          <ac:chgData name="Karen Kuzek - RIMEX" userId="b5d7022c-7c11-415e-b40f-2847183834e2" providerId="ADAL" clId="{F7649E44-1519-49A2-AD6D-82BDDFCCD5F0}" dt="2024-09-19T15:17:46.852" v="1061" actId="21"/>
          <ac:spMkLst>
            <pc:docMk/>
            <pc:sldMk cId="0" sldId="306"/>
            <ac:spMk id="4" creationId="{00000000-0000-0000-0000-000000000000}"/>
          </ac:spMkLst>
        </pc:spChg>
      </pc:sldChg>
      <pc:sldChg chg="modSp mod">
        <pc:chgData name="Karen Kuzek - RIMEX" userId="b5d7022c-7c11-415e-b40f-2847183834e2" providerId="ADAL" clId="{F7649E44-1519-49A2-AD6D-82BDDFCCD5F0}" dt="2024-09-16T16:12:44.090" v="556" actId="20577"/>
        <pc:sldMkLst>
          <pc:docMk/>
          <pc:sldMk cId="0" sldId="308"/>
        </pc:sldMkLst>
        <pc:spChg chg="mod">
          <ac:chgData name="Karen Kuzek - RIMEX" userId="b5d7022c-7c11-415e-b40f-2847183834e2" providerId="ADAL" clId="{F7649E44-1519-49A2-AD6D-82BDDFCCD5F0}" dt="2024-09-16T16:12:44.090" v="556" actId="20577"/>
          <ac:spMkLst>
            <pc:docMk/>
            <pc:sldMk cId="0" sldId="308"/>
            <ac:spMk id="3" creationId="{00000000-0000-0000-0000-000000000000}"/>
          </ac:spMkLst>
        </pc:spChg>
      </pc:sldChg>
      <pc:sldChg chg="modSp mod">
        <pc:chgData name="Karen Kuzek - RIMEX" userId="b5d7022c-7c11-415e-b40f-2847183834e2" providerId="ADAL" clId="{F7649E44-1519-49A2-AD6D-82BDDFCCD5F0}" dt="2024-09-19T15:18:46.884" v="1066" actId="6549"/>
        <pc:sldMkLst>
          <pc:docMk/>
          <pc:sldMk cId="0" sldId="322"/>
        </pc:sldMkLst>
        <pc:spChg chg="mod">
          <ac:chgData name="Karen Kuzek - RIMEX" userId="b5d7022c-7c11-415e-b40f-2847183834e2" providerId="ADAL" clId="{F7649E44-1519-49A2-AD6D-82BDDFCCD5F0}" dt="2024-09-19T15:18:46.884" v="1066" actId="6549"/>
          <ac:spMkLst>
            <pc:docMk/>
            <pc:sldMk cId="0" sldId="322"/>
            <ac:spMk id="3" creationId="{00000000-0000-0000-0000-000000000000}"/>
          </ac:spMkLst>
        </pc:spChg>
      </pc:sldChg>
      <pc:sldChg chg="modSp mod">
        <pc:chgData name="Karen Kuzek - RIMEX" userId="b5d7022c-7c11-415e-b40f-2847183834e2" providerId="ADAL" clId="{F7649E44-1519-49A2-AD6D-82BDDFCCD5F0}" dt="2024-09-13T16:58:07.918" v="343" actId="20577"/>
        <pc:sldMkLst>
          <pc:docMk/>
          <pc:sldMk cId="0" sldId="323"/>
        </pc:sldMkLst>
        <pc:spChg chg="mod">
          <ac:chgData name="Karen Kuzek - RIMEX" userId="b5d7022c-7c11-415e-b40f-2847183834e2" providerId="ADAL" clId="{F7649E44-1519-49A2-AD6D-82BDDFCCD5F0}" dt="2024-09-13T16:58:07.918" v="343" actId="20577"/>
          <ac:spMkLst>
            <pc:docMk/>
            <pc:sldMk cId="0" sldId="323"/>
            <ac:spMk id="3" creationId="{00000000-0000-0000-0000-000000000000}"/>
          </ac:spMkLst>
        </pc:spChg>
      </pc:sldChg>
      <pc:sldChg chg="modSp mod">
        <pc:chgData name="Karen Kuzek - RIMEX" userId="b5d7022c-7c11-415e-b40f-2847183834e2" providerId="ADAL" clId="{F7649E44-1519-49A2-AD6D-82BDDFCCD5F0}" dt="2024-09-19T15:20:09.887" v="1067" actId="20577"/>
        <pc:sldMkLst>
          <pc:docMk/>
          <pc:sldMk cId="0" sldId="355"/>
        </pc:sldMkLst>
        <pc:spChg chg="mod">
          <ac:chgData name="Karen Kuzek - RIMEX" userId="b5d7022c-7c11-415e-b40f-2847183834e2" providerId="ADAL" clId="{F7649E44-1519-49A2-AD6D-82BDDFCCD5F0}" dt="2024-09-19T15:20:09.887" v="1067" actId="20577"/>
          <ac:spMkLst>
            <pc:docMk/>
            <pc:sldMk cId="0" sldId="355"/>
            <ac:spMk id="3" creationId="{00000000-0000-0000-0000-000000000000}"/>
          </ac:spMkLst>
        </pc:spChg>
      </pc:sldChg>
      <pc:sldChg chg="modSp mod">
        <pc:chgData name="Karen Kuzek - RIMEX" userId="b5d7022c-7c11-415e-b40f-2847183834e2" providerId="ADAL" clId="{F7649E44-1519-49A2-AD6D-82BDDFCCD5F0}" dt="2024-09-17T20:16:50.298" v="1033" actId="20577"/>
        <pc:sldMkLst>
          <pc:docMk/>
          <pc:sldMk cId="0" sldId="357"/>
        </pc:sldMkLst>
        <pc:spChg chg="mod">
          <ac:chgData name="Karen Kuzek - RIMEX" userId="b5d7022c-7c11-415e-b40f-2847183834e2" providerId="ADAL" clId="{F7649E44-1519-49A2-AD6D-82BDDFCCD5F0}" dt="2024-09-16T16:13:45.308" v="562" actId="20577"/>
          <ac:spMkLst>
            <pc:docMk/>
            <pc:sldMk cId="0" sldId="357"/>
            <ac:spMk id="2" creationId="{00000000-0000-0000-0000-000000000000}"/>
          </ac:spMkLst>
        </pc:spChg>
        <pc:spChg chg="mod">
          <ac:chgData name="Karen Kuzek - RIMEX" userId="b5d7022c-7c11-415e-b40f-2847183834e2" providerId="ADAL" clId="{F7649E44-1519-49A2-AD6D-82BDDFCCD5F0}" dt="2024-09-17T20:16:50.298" v="1033" actId="20577"/>
          <ac:spMkLst>
            <pc:docMk/>
            <pc:sldMk cId="0" sldId="357"/>
            <ac:spMk id="3" creationId="{00000000-0000-0000-0000-000000000000}"/>
          </ac:spMkLst>
        </pc:spChg>
      </pc:sldChg>
      <pc:sldChg chg="modSp mod">
        <pc:chgData name="Karen Kuzek - RIMEX" userId="b5d7022c-7c11-415e-b40f-2847183834e2" providerId="ADAL" clId="{F7649E44-1519-49A2-AD6D-82BDDFCCD5F0}" dt="2024-09-16T16:49:22.535" v="986" actId="6549"/>
        <pc:sldMkLst>
          <pc:docMk/>
          <pc:sldMk cId="0" sldId="358"/>
        </pc:sldMkLst>
        <pc:spChg chg="mod">
          <ac:chgData name="Karen Kuzek - RIMEX" userId="b5d7022c-7c11-415e-b40f-2847183834e2" providerId="ADAL" clId="{F7649E44-1519-49A2-AD6D-82BDDFCCD5F0}" dt="2024-09-16T16:49:22.535" v="986" actId="6549"/>
          <ac:spMkLst>
            <pc:docMk/>
            <pc:sldMk cId="0" sldId="358"/>
            <ac:spMk id="3" creationId="{00000000-0000-0000-0000-000000000000}"/>
          </ac:spMkLst>
        </pc:spChg>
      </pc:sldChg>
      <pc:sldChg chg="modSp mod">
        <pc:chgData name="Karen Kuzek - RIMEX" userId="b5d7022c-7c11-415e-b40f-2847183834e2" providerId="ADAL" clId="{F7649E44-1519-49A2-AD6D-82BDDFCCD5F0}" dt="2024-09-19T15:21:37.515" v="1087" actId="20577"/>
        <pc:sldMkLst>
          <pc:docMk/>
          <pc:sldMk cId="0" sldId="359"/>
        </pc:sldMkLst>
        <pc:spChg chg="mod">
          <ac:chgData name="Karen Kuzek - RIMEX" userId="b5d7022c-7c11-415e-b40f-2847183834e2" providerId="ADAL" clId="{F7649E44-1519-49A2-AD6D-82BDDFCCD5F0}" dt="2024-09-19T15:21:37.515" v="1087" actId="20577"/>
          <ac:spMkLst>
            <pc:docMk/>
            <pc:sldMk cId="0" sldId="359"/>
            <ac:spMk id="3" creationId="{00000000-0000-0000-0000-000000000000}"/>
          </ac:spMkLst>
        </pc:spChg>
      </pc:sldChg>
      <pc:sldChg chg="modSp new mod">
        <pc:chgData name="Karen Kuzek - RIMEX" userId="b5d7022c-7c11-415e-b40f-2847183834e2" providerId="ADAL" clId="{F7649E44-1519-49A2-AD6D-82BDDFCCD5F0}" dt="2024-09-19T15:18:17.834" v="1065" actId="20577"/>
        <pc:sldMkLst>
          <pc:docMk/>
          <pc:sldMk cId="3123684092" sldId="365"/>
        </pc:sldMkLst>
        <pc:spChg chg="mod">
          <ac:chgData name="Karen Kuzek - RIMEX" userId="b5d7022c-7c11-415e-b40f-2847183834e2" providerId="ADAL" clId="{F7649E44-1519-49A2-AD6D-82BDDFCCD5F0}" dt="2024-09-13T16:55:06.964" v="269" actId="113"/>
          <ac:spMkLst>
            <pc:docMk/>
            <pc:sldMk cId="3123684092" sldId="365"/>
            <ac:spMk id="2" creationId="{28C4CB83-590D-965F-A868-CE4C75AB08A8}"/>
          </ac:spMkLst>
        </pc:spChg>
        <pc:spChg chg="mod">
          <ac:chgData name="Karen Kuzek - RIMEX" userId="b5d7022c-7c11-415e-b40f-2847183834e2" providerId="ADAL" clId="{F7649E44-1519-49A2-AD6D-82BDDFCCD5F0}" dt="2024-09-19T15:18:17.834" v="1065" actId="20577"/>
          <ac:spMkLst>
            <pc:docMk/>
            <pc:sldMk cId="3123684092" sldId="365"/>
            <ac:spMk id="3" creationId="{FB531441-6082-78A2-6A55-D10896FFA428}"/>
          </ac:spMkLst>
        </pc:spChg>
      </pc:sldChg>
    </pc:docChg>
  </pc:docChgLst>
  <pc:docChgLst>
    <pc:chgData name="Karen Kuzek - RIMEX" userId="b5d7022c-7c11-415e-b40f-2847183834e2" providerId="ADAL" clId="{877DA926-5438-4D2D-93AF-F477DB13F745}"/>
    <pc:docChg chg="custSel addSld delSld modSld">
      <pc:chgData name="Karen Kuzek - RIMEX" userId="b5d7022c-7c11-415e-b40f-2847183834e2" providerId="ADAL" clId="{877DA926-5438-4D2D-93AF-F477DB13F745}" dt="2024-10-05T21:22:50.143" v="306" actId="20577"/>
      <pc:docMkLst>
        <pc:docMk/>
      </pc:docMkLst>
      <pc:sldChg chg="modNotes">
        <pc:chgData name="Karen Kuzek - RIMEX" userId="b5d7022c-7c11-415e-b40f-2847183834e2" providerId="ADAL" clId="{877DA926-5438-4D2D-93AF-F477DB13F745}" dt="2024-10-05T16:47:21.461" v="13" actId="27636"/>
        <pc:sldMkLst>
          <pc:docMk/>
          <pc:sldMk cId="0" sldId="287"/>
        </pc:sldMkLst>
      </pc:sldChg>
      <pc:sldChg chg="modSp mod">
        <pc:chgData name="Karen Kuzek - RIMEX" userId="b5d7022c-7c11-415e-b40f-2847183834e2" providerId="ADAL" clId="{877DA926-5438-4D2D-93AF-F477DB13F745}" dt="2024-10-05T21:22:50.143" v="306" actId="20577"/>
        <pc:sldMkLst>
          <pc:docMk/>
          <pc:sldMk cId="0" sldId="300"/>
        </pc:sldMkLst>
        <pc:spChg chg="mod">
          <ac:chgData name="Karen Kuzek - RIMEX" userId="b5d7022c-7c11-415e-b40f-2847183834e2" providerId="ADAL" clId="{877DA926-5438-4D2D-93AF-F477DB13F745}" dt="2024-10-05T21:22:50.143" v="306" actId="20577"/>
          <ac:spMkLst>
            <pc:docMk/>
            <pc:sldMk cId="0" sldId="300"/>
            <ac:spMk id="3" creationId="{00000000-0000-0000-0000-000000000000}"/>
          </ac:spMkLst>
        </pc:spChg>
      </pc:sldChg>
      <pc:sldChg chg="modNotes">
        <pc:chgData name="Karen Kuzek - RIMEX" userId="b5d7022c-7c11-415e-b40f-2847183834e2" providerId="ADAL" clId="{877DA926-5438-4D2D-93AF-F477DB13F745}" dt="2024-10-05T16:47:21.413" v="12" actId="27636"/>
        <pc:sldMkLst>
          <pc:docMk/>
          <pc:sldMk cId="0" sldId="350"/>
        </pc:sldMkLst>
      </pc:sldChg>
      <pc:sldChg chg="modSp new del mod">
        <pc:chgData name="Karen Kuzek - RIMEX" userId="b5d7022c-7c11-415e-b40f-2847183834e2" providerId="ADAL" clId="{877DA926-5438-4D2D-93AF-F477DB13F745}" dt="2024-10-05T16:47:14.356" v="11" actId="2696"/>
        <pc:sldMkLst>
          <pc:docMk/>
          <pc:sldMk cId="695591731" sldId="366"/>
        </pc:sldMkLst>
        <pc:spChg chg="mod">
          <ac:chgData name="Karen Kuzek - RIMEX" userId="b5d7022c-7c11-415e-b40f-2847183834e2" providerId="ADAL" clId="{877DA926-5438-4D2D-93AF-F477DB13F745}" dt="2024-10-05T16:47:08.908" v="10" actId="20577"/>
          <ac:spMkLst>
            <pc:docMk/>
            <pc:sldMk cId="695591731" sldId="366"/>
            <ac:spMk id="2" creationId="{BFE77AB2-A101-7B21-1287-1235E7B59C5D}"/>
          </ac:spMkLst>
        </pc:spChg>
      </pc:sldChg>
      <pc:sldChg chg="modSp mod">
        <pc:chgData name="Karen Kuzek - RIMEX" userId="b5d7022c-7c11-415e-b40f-2847183834e2" providerId="ADAL" clId="{877DA926-5438-4D2D-93AF-F477DB13F745}" dt="2024-10-05T16:49:12.908" v="256" actId="20577"/>
        <pc:sldMkLst>
          <pc:docMk/>
          <pc:sldMk cId="3308448523" sldId="366"/>
        </pc:sldMkLst>
        <pc:spChg chg="mod">
          <ac:chgData name="Karen Kuzek - RIMEX" userId="b5d7022c-7c11-415e-b40f-2847183834e2" providerId="ADAL" clId="{877DA926-5438-4D2D-93AF-F477DB13F745}" dt="2024-10-05T16:49:12.908" v="256" actId="20577"/>
          <ac:spMkLst>
            <pc:docMk/>
            <pc:sldMk cId="3308448523" sldId="36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CD564A-9B4E-48C2-8A79-A1DDF3443470}" type="datetimeFigureOut">
              <a:rPr lang="en-US" smtClean="0"/>
              <a:t>10/5/2024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E18660-BB10-48FB-9643-08AC2BE18CD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1" tIns="45716" rIns="91431" bIns="45716" rtlCol="0"/>
          <a:lstStyle>
            <a:lvl1pPr algn="l">
              <a:defRPr sz="1200"/>
            </a:lvl1pPr>
          </a:lstStyle>
          <a:p>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431" tIns="45716" rIns="91431" bIns="45716" rtlCol="0"/>
          <a:lstStyle>
            <a:lvl1pPr algn="r">
              <a:defRPr sz="1200"/>
            </a:lvl1pPr>
          </a:lstStyle>
          <a:p>
            <a:fld id="{F8D66E3B-7CE9-354D-BE2F-8BF6A1C9D37B}" type="datetimeFigureOut">
              <a:rPr lang="en-US" smtClean="0"/>
              <a:pPr/>
              <a:t>10/4/2024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1" tIns="45716" rIns="91431" bIns="45716" rtlCol="0" anchor="ctr"/>
          <a:lstStyle/>
          <a:p>
            <a:endParaRPr lang="en-US"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1" tIns="45716" rIns="91431"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4"/>
            <a:ext cx="2971800" cy="457200"/>
          </a:xfrm>
          <a:prstGeom prst="rect">
            <a:avLst/>
          </a:prstGeom>
        </p:spPr>
        <p:txBody>
          <a:bodyPr vert="horz" lIns="91431" tIns="45716" rIns="91431"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4"/>
            <a:ext cx="2971800" cy="457200"/>
          </a:xfrm>
          <a:prstGeom prst="rect">
            <a:avLst/>
          </a:prstGeom>
        </p:spPr>
        <p:txBody>
          <a:bodyPr vert="horz" lIns="91431" tIns="45716" rIns="91431" bIns="45716" rtlCol="0" anchor="b"/>
          <a:lstStyle>
            <a:lvl1pPr algn="r">
              <a:defRPr sz="1200"/>
            </a:lvl1pPr>
          </a:lstStyle>
          <a:p>
            <a:fld id="{3A21960C-9362-234E-87FB-2682ACED90F8}" type="slidenum">
              <a:rPr lang="en-US" smtClean="0"/>
              <a:pPr/>
              <a:t>‹#›</a:t>
            </a:fld>
            <a:endParaRPr lang="en-US" dirty="0"/>
          </a:p>
        </p:txBody>
      </p:sp>
    </p:spTree>
    <p:extLst>
      <p:ext uri="{BB962C8B-B14F-4D97-AF65-F5344CB8AC3E}">
        <p14:creationId xmlns:p14="http://schemas.microsoft.com/office/powerpoint/2010/main" val="38654349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Text of Legislation 27 (1) On every payday, an employer must give each employee a written wage statement for the pay period stating all of the following: </a:t>
            </a:r>
          </a:p>
          <a:p>
            <a:r>
              <a:rPr lang="en-US" dirty="0"/>
              <a:t>(a) the employer's name and address;</a:t>
            </a:r>
          </a:p>
          <a:p>
            <a:r>
              <a:rPr lang="en-US" dirty="0"/>
              <a:t>(b) the hours worked by the employee;</a:t>
            </a:r>
          </a:p>
          <a:p>
            <a:r>
              <a:rPr lang="en-US" dirty="0"/>
              <a:t>(c) the employee's wage rate, whether paid hourly, on a salary basis or on a flat rate, piece rate, commission or other incentive basis; </a:t>
            </a:r>
          </a:p>
          <a:p>
            <a:r>
              <a:rPr lang="en-US" dirty="0"/>
              <a:t>(d) the employee's overtime wage rate;</a:t>
            </a:r>
          </a:p>
          <a:p>
            <a:r>
              <a:rPr lang="en-US" dirty="0"/>
              <a:t>(e) the hours worked by the employee at the overtime wage rate;</a:t>
            </a:r>
          </a:p>
          <a:p>
            <a:r>
              <a:rPr lang="en-US" dirty="0"/>
              <a:t>(f) any money, allowance or other payment the employee is entitled to;</a:t>
            </a:r>
          </a:p>
          <a:p>
            <a:r>
              <a:rPr lang="en-US" dirty="0"/>
              <a:t>(g) the amount of each deduction from the employee's wages and the purpose of each deduction;</a:t>
            </a:r>
          </a:p>
          <a:p>
            <a:r>
              <a:rPr lang="en-US" dirty="0"/>
              <a:t>(h) if the employee is paid other than by the hour or by salary, how the wages were calculated for the work the employee is paid for; </a:t>
            </a:r>
          </a:p>
          <a:p>
            <a:r>
              <a:rPr lang="en-US" dirty="0"/>
              <a:t>(</a:t>
            </a:r>
            <a:r>
              <a:rPr lang="en-US" dirty="0" err="1"/>
              <a:t>i</a:t>
            </a:r>
            <a:r>
              <a:rPr lang="en-US" dirty="0"/>
              <a:t>) the employee's gross and net wages;</a:t>
            </a:r>
          </a:p>
          <a:p>
            <a:r>
              <a:rPr lang="en-US" dirty="0"/>
              <a:t>(j) how much money the employee has taken from the employee's time bank and how much remains.</a:t>
            </a:r>
          </a:p>
          <a:p>
            <a:r>
              <a:rPr lang="en-US" dirty="0"/>
              <a:t>(2) An employer may provide a wage statement to an employee electronically if the employer provides to the employee, through the workplace, </a:t>
            </a:r>
          </a:p>
          <a:p>
            <a:r>
              <a:rPr lang="en-US" dirty="0"/>
              <a:t>(a) confidential access to the electronic wage statement, and</a:t>
            </a:r>
          </a:p>
          <a:p>
            <a:r>
              <a:rPr lang="en-US" dirty="0"/>
              <a:t>(b) a means of making a paper copy of that wage statement.</a:t>
            </a:r>
          </a:p>
          <a:p>
            <a:r>
              <a:rPr lang="en-US" dirty="0"/>
              <a:t>(3) [Repealed 2002-42-8.]</a:t>
            </a:r>
          </a:p>
          <a:p>
            <a:r>
              <a:rPr lang="en-US" dirty="0"/>
              <a:t>(4) If a wage statement would be the same as the wage statement given for the previous pay period, another wage statement need not be given until a change occurs. </a:t>
            </a:r>
          </a:p>
          <a:p>
            <a:endParaRPr lang="en-US" dirty="0"/>
          </a:p>
        </p:txBody>
      </p:sp>
      <p:sp>
        <p:nvSpPr>
          <p:cNvPr id="4" name="Slide Number Placeholder 3"/>
          <p:cNvSpPr>
            <a:spLocks noGrp="1"/>
          </p:cNvSpPr>
          <p:nvPr>
            <p:ph type="sldNum" sz="quarter" idx="10"/>
          </p:nvPr>
        </p:nvSpPr>
        <p:spPr/>
        <p:txBody>
          <a:bodyPr/>
          <a:lstStyle/>
          <a:p>
            <a:fld id="{3A21960C-9362-234E-87FB-2682ACED90F8}" type="slidenum">
              <a:rPr lang="en-US" smtClean="0"/>
              <a:pPr/>
              <a:t>8</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21960C-9362-234E-87FB-2682ACED90F8}" type="slidenum">
              <a:rPr lang="en-US" smtClean="0"/>
              <a:pPr/>
              <a:t>52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Sample Included</a:t>
            </a:r>
          </a:p>
        </p:txBody>
      </p:sp>
      <p:sp>
        <p:nvSpPr>
          <p:cNvPr id="4" name="Slide Number Placeholder 3"/>
          <p:cNvSpPr>
            <a:spLocks noGrp="1"/>
          </p:cNvSpPr>
          <p:nvPr>
            <p:ph type="sldNum" sz="quarter" idx="10"/>
          </p:nvPr>
        </p:nvSpPr>
        <p:spPr/>
        <p:txBody>
          <a:bodyPr/>
          <a:lstStyle/>
          <a:p>
            <a:fld id="{3A21960C-9362-234E-87FB-2682ACED90F8}" type="slidenum">
              <a:rPr lang="en-US" smtClean="0"/>
              <a:pPr/>
              <a:t>55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3"/>
            <a:endParaRPr lang="en-CA" dirty="0"/>
          </a:p>
          <a:p>
            <a:pPr lvl="3"/>
            <a:r>
              <a:rPr lang="en-CA" dirty="0"/>
              <a:t>Handle Terminations</a:t>
            </a:r>
            <a:r>
              <a:rPr lang="en-CA" baseline="0" dirty="0"/>
              <a:t> Professionally</a:t>
            </a:r>
          </a:p>
          <a:p>
            <a:pPr lvl="3"/>
            <a:endParaRPr lang="en-CA" baseline="0" dirty="0"/>
          </a:p>
          <a:p>
            <a:pPr lvl="3"/>
            <a:r>
              <a:rPr lang="en-CA" dirty="0"/>
              <a:t>Hold the termination in a private location</a:t>
            </a:r>
            <a:endParaRPr lang="en-US" dirty="0"/>
          </a:p>
          <a:p>
            <a:pPr lvl="3"/>
            <a:r>
              <a:rPr lang="en-CA" dirty="0"/>
              <a:t>Hold the termination meeting at a time where the employee can obtain independent legal advice</a:t>
            </a:r>
            <a:endParaRPr lang="en-US" dirty="0"/>
          </a:p>
          <a:p>
            <a:pPr lvl="3"/>
            <a:r>
              <a:rPr lang="en-CA" dirty="0"/>
              <a:t>Investigate personal circumstances before termination, try not to terminate on a birthday or near a holiday</a:t>
            </a:r>
            <a:endParaRPr lang="en-US" dirty="0"/>
          </a:p>
          <a:p>
            <a:pPr lvl="3"/>
            <a:r>
              <a:rPr lang="en-CA" dirty="0"/>
              <a:t>Keep the meeting brief and focused on the termination</a:t>
            </a:r>
            <a:endParaRPr lang="en-US" dirty="0"/>
          </a:p>
          <a:p>
            <a:pPr lvl="3"/>
            <a:r>
              <a:rPr lang="en-CA" dirty="0"/>
              <a:t>Make no unsubstantiated allegations</a:t>
            </a:r>
            <a:endParaRPr lang="en-US" dirty="0"/>
          </a:p>
          <a:p>
            <a:pPr lvl="3"/>
            <a:r>
              <a:rPr lang="en-CA" dirty="0"/>
              <a:t>Ensure the direct supervisor or manager is present along with another representative</a:t>
            </a:r>
            <a:endParaRPr lang="en-US" dirty="0"/>
          </a:p>
          <a:p>
            <a:pPr lvl="3"/>
            <a:r>
              <a:rPr lang="en-CA" dirty="0"/>
              <a:t>Each attendee to make notes of the meeting</a:t>
            </a:r>
            <a:endParaRPr lang="en-US" dirty="0"/>
          </a:p>
          <a:p>
            <a:pPr lvl="3"/>
            <a:r>
              <a:rPr lang="en-CA" dirty="0"/>
              <a:t>Confirm termination in writing</a:t>
            </a:r>
            <a:endParaRPr lang="en-US" dirty="0"/>
          </a:p>
          <a:p>
            <a:pPr lvl="3"/>
            <a:r>
              <a:rPr lang="en-CA" dirty="0"/>
              <a:t>Pay outstanding wages, vacation pay, etc.  Holding anything back violates employment standards legislation</a:t>
            </a:r>
            <a:endParaRPr lang="en-US" dirty="0"/>
          </a:p>
          <a:p>
            <a:pPr lvl="3"/>
            <a:r>
              <a:rPr lang="en-CA" dirty="0"/>
              <a:t>Provide ESA payments immediately if terminating without cause</a:t>
            </a:r>
            <a:endParaRPr lang="en-US" dirty="0"/>
          </a:p>
          <a:p>
            <a:pPr lvl="3"/>
            <a:r>
              <a:rPr lang="en-CA" dirty="0"/>
              <a:t>Provide a contact for further questions</a:t>
            </a:r>
            <a:endParaRPr lang="en-US" dirty="0"/>
          </a:p>
          <a:p>
            <a:pPr lvl="3"/>
            <a:r>
              <a:rPr lang="en-CA" dirty="0"/>
              <a:t>Ask for the return of any legion property, keys, etc</a:t>
            </a:r>
            <a:endParaRPr lang="en-US" dirty="0"/>
          </a:p>
          <a:p>
            <a:pPr lvl="3"/>
            <a:r>
              <a:rPr lang="en-CA" dirty="0"/>
              <a:t>Be honest and forthright</a:t>
            </a:r>
            <a:endParaRPr lang="en-US" dirty="0"/>
          </a:p>
          <a:p>
            <a:pPr lvl="3"/>
            <a:r>
              <a:rPr lang="en-CA" dirty="0"/>
              <a:t>Explain all terms of the separation package</a:t>
            </a:r>
            <a:endParaRPr lang="en-US" dirty="0"/>
          </a:p>
          <a:p>
            <a:pPr lvl="3"/>
            <a:r>
              <a:rPr lang="en-CA" dirty="0"/>
              <a:t>Do not accept immediate agreement to any severance package, the departing employee has the right to obtain legal advice the agreement could be unenforceable</a:t>
            </a:r>
            <a:endParaRPr lang="en-US" dirty="0"/>
          </a:p>
          <a:p>
            <a:pPr lvl="3"/>
            <a:r>
              <a:rPr lang="en-CA" dirty="0"/>
              <a:t>Avoid humiliating the employee</a:t>
            </a:r>
            <a:endParaRPr lang="en-US" dirty="0"/>
          </a:p>
          <a:p>
            <a:pPr lvl="3"/>
            <a:r>
              <a:rPr lang="en-CA" dirty="0"/>
              <a:t>Prepare ROE immediately </a:t>
            </a:r>
            <a:endParaRPr lang="en-US" dirty="0"/>
          </a:p>
          <a:p>
            <a:pPr lvl="3"/>
            <a:r>
              <a:rPr lang="en-CA" dirty="0"/>
              <a:t>Meet with the employees coworkers as soon as possible to deliver the news</a:t>
            </a:r>
            <a:endParaRPr lang="en-US" dirty="0"/>
          </a:p>
          <a:p>
            <a:pPr lvl="3"/>
            <a:r>
              <a:rPr lang="en-CA" dirty="0"/>
              <a:t>Provide reference if requested</a:t>
            </a:r>
            <a:endParaRPr lang="en-US" dirty="0"/>
          </a:p>
          <a:p>
            <a:endParaRPr lang="en-US" dirty="0"/>
          </a:p>
        </p:txBody>
      </p:sp>
      <p:sp>
        <p:nvSpPr>
          <p:cNvPr id="4" name="Slide Number Placeholder 3"/>
          <p:cNvSpPr>
            <a:spLocks noGrp="1"/>
          </p:cNvSpPr>
          <p:nvPr>
            <p:ph type="sldNum" sz="quarter" idx="10"/>
          </p:nvPr>
        </p:nvSpPr>
        <p:spPr/>
        <p:txBody>
          <a:bodyPr/>
          <a:lstStyle/>
          <a:p>
            <a:fld id="{3A21960C-9362-234E-87FB-2682ACED90F8}" type="slidenum">
              <a:rPr lang="en-US" smtClean="0"/>
              <a:pPr/>
              <a:t>57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a:t>
            </a:r>
            <a:r>
              <a:rPr lang="en-US" baseline="0" dirty="0"/>
              <a:t> gossiping about departure</a:t>
            </a:r>
            <a:endParaRPr lang="en-US" dirty="0"/>
          </a:p>
        </p:txBody>
      </p:sp>
      <p:sp>
        <p:nvSpPr>
          <p:cNvPr id="4" name="Slide Number Placeholder 3"/>
          <p:cNvSpPr>
            <a:spLocks noGrp="1"/>
          </p:cNvSpPr>
          <p:nvPr>
            <p:ph type="sldNum" sz="quarter" idx="10"/>
          </p:nvPr>
        </p:nvSpPr>
        <p:spPr/>
        <p:txBody>
          <a:bodyPr/>
          <a:lstStyle/>
          <a:p>
            <a:fld id="{3A21960C-9362-234E-87FB-2682ACED90F8}" type="slidenum">
              <a:rPr lang="en-US" smtClean="0"/>
              <a:pPr/>
              <a:t>59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CA" dirty="0"/>
              <a:t>Branches are unique with having an Executive Committee managing the operations of a branch.  Branches should have a designated person from the Executive Committee to handle employment issues.  This could be the Chair of the Club/Management Committee as outlined in the Branch Manual or other person the Executive appoints as being the “Manager” of the employees</a:t>
            </a:r>
            <a:endParaRPr lang="en-US" dirty="0"/>
          </a:p>
          <a:p>
            <a:r>
              <a:rPr lang="en-CA" dirty="0"/>
              <a:t> </a:t>
            </a:r>
            <a:endParaRPr lang="en-US" dirty="0"/>
          </a:p>
          <a:p>
            <a:endParaRPr lang="en-US" dirty="0"/>
          </a:p>
        </p:txBody>
      </p:sp>
      <p:sp>
        <p:nvSpPr>
          <p:cNvPr id="4" name="Slide Number Placeholder 3"/>
          <p:cNvSpPr>
            <a:spLocks noGrp="1"/>
          </p:cNvSpPr>
          <p:nvPr>
            <p:ph type="sldNum" sz="quarter" idx="10"/>
          </p:nvPr>
        </p:nvSpPr>
        <p:spPr/>
        <p:txBody>
          <a:bodyPr/>
          <a:lstStyle/>
          <a:p>
            <a:fld id="{3A21960C-9362-234E-87FB-2682ACED90F8}" type="slidenum">
              <a:rPr lang="en-US" smtClean="0"/>
              <a:pPr/>
              <a:t>61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 </a:t>
            </a:r>
            <a:r>
              <a:rPr lang="en-US" dirty="0"/>
              <a:t>Thanks for coming to our training session today</a:t>
            </a:r>
            <a:r>
              <a:rPr lang="en-US" baseline="0" dirty="0"/>
              <a:t> on workplace bullying and harassment. </a:t>
            </a:r>
            <a:r>
              <a:rPr lang="en-US" dirty="0"/>
              <a:t>Employers, workers, and supervisors all have legal duties regarding occupational</a:t>
            </a:r>
            <a:r>
              <a:rPr lang="en-US" baseline="0" dirty="0"/>
              <a:t> health and safety, including workplace bullying and harassment. </a:t>
            </a:r>
            <a:r>
              <a:rPr lang="en-US" dirty="0"/>
              <a:t>Today’s session</a:t>
            </a:r>
            <a:r>
              <a:rPr lang="en-US" baseline="0" dirty="0"/>
              <a:t> meets part of our workplace obligation to train supervisors and workers about this issue. We’ll talk about:</a:t>
            </a:r>
          </a:p>
          <a:p>
            <a:endParaRPr lang="en-US" baseline="0" dirty="0"/>
          </a:p>
          <a:p>
            <a:pPr>
              <a:buFont typeface="Arial" pitchFamily="34" charset="0"/>
              <a:buChar char="•"/>
            </a:pPr>
            <a:r>
              <a:rPr lang="en-US" dirty="0"/>
              <a:t> Our legal duties under the </a:t>
            </a:r>
            <a:r>
              <a:rPr lang="en-US" i="1" dirty="0"/>
              <a:t>Workers</a:t>
            </a:r>
            <a:r>
              <a:rPr lang="en-US" i="1" baseline="0" dirty="0"/>
              <a:t> Compensation Act</a:t>
            </a:r>
            <a:endParaRPr lang="en-US" i="1" dirty="0"/>
          </a:p>
          <a:p>
            <a:pPr>
              <a:buFont typeface="Arial" pitchFamily="34" charset="0"/>
              <a:buChar char="•"/>
            </a:pPr>
            <a:r>
              <a:rPr lang="en-US" dirty="0"/>
              <a:t> Recognizing the potential for workplace bullying and harassment</a:t>
            </a:r>
          </a:p>
          <a:p>
            <a:pPr defTabSz="899405">
              <a:buFont typeface="Arial" pitchFamily="34" charset="0"/>
              <a:buChar char="•"/>
              <a:defRPr/>
            </a:pPr>
            <a:r>
              <a:rPr lang="en-US" dirty="0"/>
              <a:t> The legal duties of </a:t>
            </a:r>
            <a:r>
              <a:rPr lang="en-US" baseline="0" dirty="0"/>
              <a:t>employers, workers, and supervisors for</a:t>
            </a:r>
            <a:r>
              <a:rPr lang="en-US" dirty="0"/>
              <a:t> preventing and responding to workplace</a:t>
            </a:r>
            <a:r>
              <a:rPr lang="en-US" baseline="0" dirty="0"/>
              <a:t> </a:t>
            </a:r>
            <a:r>
              <a:rPr lang="en-US" dirty="0"/>
              <a:t>bullying and harassment</a:t>
            </a:r>
          </a:p>
          <a:p>
            <a:pPr>
              <a:buFont typeface="Arial" pitchFamily="34" charset="0"/>
              <a:buChar char="•"/>
            </a:pPr>
            <a:r>
              <a:rPr lang="en-US" dirty="0"/>
              <a:t> Our workplace reporting procedures</a:t>
            </a:r>
          </a:p>
          <a:p>
            <a:pPr>
              <a:buFont typeface="Arial" pitchFamily="34" charset="0"/>
              <a:buChar char="•"/>
            </a:pPr>
            <a:r>
              <a:rPr lang="en-US" dirty="0"/>
              <a:t> How our workplace will deal with incidents or complaints, including investigations</a:t>
            </a:r>
          </a:p>
          <a:p>
            <a:pPr>
              <a:buFont typeface="Arial" pitchFamily="34" charset="0"/>
              <a:buChar char="•"/>
            </a:pPr>
            <a:r>
              <a:rPr lang="en-US" baseline="0" dirty="0"/>
              <a:t> What co-workers can do to stop bullying and harassment</a:t>
            </a:r>
          </a:p>
          <a:p>
            <a:pPr>
              <a:buFont typeface="Arial" pitchFamily="34" charset="0"/>
              <a:buChar char="•"/>
            </a:pPr>
            <a:r>
              <a:rPr lang="en-US" dirty="0"/>
              <a:t> Tips for how to talk to a bully,</a:t>
            </a:r>
            <a:r>
              <a:rPr lang="en-US" baseline="0" dirty="0"/>
              <a:t> if you’re a target or witness of bullying and harassment, and</a:t>
            </a:r>
            <a:endParaRPr lang="en-US" dirty="0"/>
          </a:p>
          <a:p>
            <a:pPr>
              <a:buFont typeface="Arial" pitchFamily="34" charset="0"/>
              <a:buChar char="•"/>
            </a:pPr>
            <a:r>
              <a:rPr lang="en-US" dirty="0"/>
              <a:t> Additional information and resources about workplace</a:t>
            </a:r>
            <a:r>
              <a:rPr lang="en-US" baseline="0" dirty="0"/>
              <a:t> bullying and harassment</a:t>
            </a:r>
            <a:endParaRPr lang="en-CA" dirty="0"/>
          </a:p>
          <a:p>
            <a:endParaRPr lang="en-CA" dirty="0"/>
          </a:p>
        </p:txBody>
      </p:sp>
      <p:sp>
        <p:nvSpPr>
          <p:cNvPr id="4" name="Slide Number Placeholder 3"/>
          <p:cNvSpPr>
            <a:spLocks noGrp="1"/>
          </p:cNvSpPr>
          <p:nvPr>
            <p:ph type="sldNum" sz="quarter" idx="10"/>
          </p:nvPr>
        </p:nvSpPr>
        <p:spPr/>
        <p:txBody>
          <a:bodyPr/>
          <a:lstStyle/>
          <a:p>
            <a:fld id="{47C63934-52E1-46E7-B74D-A2F5F61831F5}" type="slidenum">
              <a:rPr lang="en-CA" smtClean="0"/>
              <a:pPr/>
              <a:t>64</a:t>
            </a:fld>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a:t>Suggested Script: </a:t>
            </a:r>
            <a:r>
              <a:rPr lang="en-CA" dirty="0"/>
              <a:t>The </a:t>
            </a:r>
            <a:r>
              <a:rPr lang="en-CA" i="1" dirty="0"/>
              <a:t>Workers Compensation Act </a:t>
            </a:r>
            <a:r>
              <a:rPr lang="en-CA" dirty="0"/>
              <a:t>sets out the general duties of employers, workers, and supervisors to ensure or protect the health and safety of workplace parties. These duties include preventing and addressing workplace bullying and harassment. </a:t>
            </a:r>
          </a:p>
          <a:p>
            <a:endParaRPr lang="en-US" dirty="0"/>
          </a:p>
          <a:p>
            <a:r>
              <a:rPr lang="en-CA" dirty="0"/>
              <a:t>WorkSafeBC issued Occupational Health and Safety policies on workplace bullying and harassment, that came into effect on November 1, 2013. The policies describe the steps workplaces can take to prevent and address this issue. </a:t>
            </a:r>
          </a:p>
          <a:p>
            <a:endParaRPr lang="en-CA" dirty="0"/>
          </a:p>
          <a:p>
            <a:r>
              <a:rPr lang="en-CA" dirty="0"/>
              <a:t>This presentation will explain the legal duties of employers, workers, and supervisors, as well as the policies and procedures we have in place here at </a:t>
            </a:r>
            <a:r>
              <a:rPr lang="en-CA" b="1" dirty="0"/>
              <a:t>[insert company name]</a:t>
            </a:r>
            <a:r>
              <a:rPr lang="en-CA" dirty="0"/>
              <a:t>.</a:t>
            </a:r>
          </a:p>
        </p:txBody>
      </p:sp>
      <p:sp>
        <p:nvSpPr>
          <p:cNvPr id="4" name="Slide Number Placeholder 3"/>
          <p:cNvSpPr>
            <a:spLocks noGrp="1"/>
          </p:cNvSpPr>
          <p:nvPr>
            <p:ph type="sldNum" sz="quarter" idx="10"/>
          </p:nvPr>
        </p:nvSpPr>
        <p:spPr/>
        <p:txBody>
          <a:bodyPr/>
          <a:lstStyle/>
          <a:p>
            <a:fld id="{47C63934-52E1-46E7-B74D-A2F5F61831F5}" type="slidenum">
              <a:rPr lang="en-CA" smtClean="0"/>
              <a:pPr/>
              <a:t>65</a:t>
            </a:fld>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Suggested Script: </a:t>
            </a:r>
            <a:r>
              <a:rPr lang="en-US" dirty="0"/>
              <a:t>So what is bullying and harassment? It includes any inappropriate</a:t>
            </a:r>
            <a:r>
              <a:rPr lang="en-US" baseline="0" dirty="0"/>
              <a:t> conduct or comment towards a worker that the person knew, or should have known, would cause that worker to be humiliated or intimidated. </a:t>
            </a:r>
          </a:p>
          <a:p>
            <a:endParaRPr lang="en-US" baseline="0" dirty="0"/>
          </a:p>
          <a:p>
            <a:r>
              <a:rPr lang="en-US" baseline="0" dirty="0"/>
              <a:t>Some examples might include:</a:t>
            </a:r>
          </a:p>
          <a:p>
            <a:endParaRPr lang="en-US" baseline="0" dirty="0"/>
          </a:p>
          <a:p>
            <a:pPr lvl="0">
              <a:buFont typeface="Arial" pitchFamily="34" charset="0"/>
              <a:buChar char="•"/>
            </a:pPr>
            <a:r>
              <a:rPr lang="en-US" dirty="0"/>
              <a:t> Verbal aggression, </a:t>
            </a:r>
            <a:r>
              <a:rPr lang="en-US" baseline="0" dirty="0"/>
              <a:t>insults, </a:t>
            </a:r>
            <a:r>
              <a:rPr lang="en-US" dirty="0"/>
              <a:t>or calling someone derogatory names</a:t>
            </a:r>
          </a:p>
          <a:p>
            <a:pPr defTabSz="899405">
              <a:buFont typeface="Arial" pitchFamily="34" charset="0"/>
              <a:buChar char="•"/>
              <a:defRPr/>
            </a:pPr>
            <a:r>
              <a:rPr lang="en-US" dirty="0"/>
              <a:t> Vandalizing a worker’s personal belongings  </a:t>
            </a:r>
          </a:p>
          <a:p>
            <a:pPr defTabSz="899405">
              <a:buFont typeface="Arial" pitchFamily="34" charset="0"/>
              <a:buChar char="•"/>
              <a:defRPr/>
            </a:pPr>
            <a:r>
              <a:rPr lang="en-US" dirty="0"/>
              <a:t> Sabotaging</a:t>
            </a:r>
            <a:r>
              <a:rPr lang="en-US" baseline="0" dirty="0"/>
              <a:t> another person’s work</a:t>
            </a:r>
            <a:endParaRPr lang="en-US" dirty="0"/>
          </a:p>
          <a:p>
            <a:pPr defTabSz="899405">
              <a:buFont typeface="Arial" pitchFamily="34" charset="0"/>
              <a:buChar char="•"/>
              <a:defRPr/>
            </a:pPr>
            <a:r>
              <a:rPr lang="en-US" dirty="0"/>
              <a:t> Spreading malicious rumours</a:t>
            </a:r>
          </a:p>
          <a:p>
            <a:pPr lvl="0">
              <a:buFont typeface="Arial" pitchFamily="34" charset="0"/>
              <a:buChar char="•"/>
            </a:pPr>
            <a:r>
              <a:rPr lang="en-US" dirty="0"/>
              <a:t> Carrying out harmful or</a:t>
            </a:r>
            <a:r>
              <a:rPr lang="en-US" baseline="0" dirty="0"/>
              <a:t> offensive </a:t>
            </a:r>
            <a:r>
              <a:rPr lang="en-US" dirty="0"/>
              <a:t>initiation practices or hazing</a:t>
            </a:r>
          </a:p>
          <a:p>
            <a:pPr lvl="0">
              <a:buFont typeface="Arial" pitchFamily="34" charset="0"/>
              <a:buChar char="•"/>
            </a:pPr>
            <a:r>
              <a:rPr lang="en-US" dirty="0"/>
              <a:t> Making personal attacks</a:t>
            </a:r>
            <a:r>
              <a:rPr lang="en-US" baseline="0" dirty="0"/>
              <a:t> based on a worker’s private life or personal traits</a:t>
            </a:r>
            <a:endParaRPr lang="en-US" dirty="0"/>
          </a:p>
          <a:p>
            <a:pPr lvl="0">
              <a:buFont typeface="Arial" pitchFamily="34" charset="0"/>
              <a:buChar char="•"/>
            </a:pPr>
            <a:r>
              <a:rPr lang="en-US" baseline="0" dirty="0"/>
              <a:t> Making aggressive or threatening gestures</a:t>
            </a:r>
            <a:endParaRPr lang="en-US" dirty="0"/>
          </a:p>
          <a:p>
            <a:pPr lvl="0">
              <a:buFont typeface="Arial" pitchFamily="34" charset="0"/>
              <a:buNone/>
            </a:pPr>
            <a:endParaRPr lang="en-US" dirty="0"/>
          </a:p>
          <a:p>
            <a:pPr defTabSz="899405">
              <a:defRPr/>
            </a:pPr>
            <a:r>
              <a:rPr lang="en-US" dirty="0"/>
              <a:t>Cyber-bullying</a:t>
            </a:r>
            <a:r>
              <a:rPr lang="en-US" baseline="0" dirty="0"/>
              <a:t> is another form of bullying and harassment. It can include</a:t>
            </a:r>
            <a:r>
              <a:rPr lang="en-US" dirty="0"/>
              <a:t> sending harassing emails</a:t>
            </a:r>
            <a:r>
              <a:rPr lang="en-US" baseline="0" dirty="0"/>
              <a:t> or</a:t>
            </a:r>
            <a:r>
              <a:rPr lang="en-US" dirty="0"/>
              <a:t> text messages, or posting humiliating or intimidating information on social media or websites.</a:t>
            </a:r>
          </a:p>
          <a:p>
            <a:pPr defTabSz="899405">
              <a:defRPr/>
            </a:pPr>
            <a:endParaRPr lang="en-US" dirty="0"/>
          </a:p>
          <a:p>
            <a:pPr defTabSz="899405">
              <a:defRPr/>
            </a:pPr>
            <a:r>
              <a:rPr lang="en-CA" dirty="0"/>
              <a:t>Bullying can come from many sources including co-workers, supervisors and employers, or from external sources such as clients, customers, members of the public, or workers from other organizations.</a:t>
            </a:r>
            <a:endParaRPr lang="en-US" dirty="0"/>
          </a:p>
          <a:p>
            <a:pPr defTabSz="899405">
              <a:defRPr/>
            </a:pPr>
            <a:endParaRPr lang="en-US" dirty="0"/>
          </a:p>
          <a:p>
            <a:pPr defTabSz="899405">
              <a:defRPr/>
            </a:pPr>
            <a:r>
              <a:rPr lang="en-US" dirty="0"/>
              <a:t>Each situation has to be considered in context. For</a:t>
            </a:r>
            <a:r>
              <a:rPr lang="en-US" baseline="0" dirty="0"/>
              <a:t> example, yelling to warn someone about a hazard might be appropriate given the situation, but calling someone demeaning names in front of clients or other workers is probably not.</a:t>
            </a:r>
            <a:endParaRPr lang="en-CA" dirty="0"/>
          </a:p>
        </p:txBody>
      </p:sp>
      <p:sp>
        <p:nvSpPr>
          <p:cNvPr id="4" name="Slide Number Placeholder 3"/>
          <p:cNvSpPr>
            <a:spLocks noGrp="1"/>
          </p:cNvSpPr>
          <p:nvPr>
            <p:ph type="sldNum" sz="quarter" idx="10"/>
          </p:nvPr>
        </p:nvSpPr>
        <p:spPr/>
        <p:txBody>
          <a:bodyPr/>
          <a:lstStyle/>
          <a:p>
            <a:fld id="{47C63934-52E1-46E7-B74D-A2F5F61831F5}" type="slidenum">
              <a:rPr lang="en-CA" smtClean="0"/>
              <a:pPr/>
              <a:t>67</a:t>
            </a:fld>
            <a:endParaRPr lang="en-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Suggested Script: </a:t>
            </a:r>
            <a:r>
              <a:rPr lang="en-US" b="0" dirty="0"/>
              <a:t>Not every unpleasant interaction, instance of disrespectful</a:t>
            </a:r>
            <a:r>
              <a:rPr lang="en-US" b="0" baseline="0" dirty="0"/>
              <a:t> behaviour, or workplace conflict is bullying and harassment. </a:t>
            </a:r>
          </a:p>
          <a:p>
            <a:endParaRPr lang="en-US" b="0" baseline="0" dirty="0"/>
          </a:p>
          <a:p>
            <a:r>
              <a:rPr lang="en-US" b="0" baseline="0" dirty="0"/>
              <a:t>Expressing a difference of opinion, offering constructive feedback or advice about work-related behaviour or performance, and making a legitimate complaint through established procedures about a manager’s or another worker’s conduct are not bullying and harassment.</a:t>
            </a:r>
            <a:endParaRPr lang="en-US" b="0" dirty="0"/>
          </a:p>
          <a:p>
            <a:endParaRPr lang="en-US" b="1" dirty="0"/>
          </a:p>
          <a:p>
            <a:r>
              <a:rPr lang="en-US" dirty="0"/>
              <a:t>It’s also important to note that reasonable management action is not considered workplace bullying and harassment.</a:t>
            </a:r>
            <a:r>
              <a:rPr lang="en-US" baseline="0" dirty="0"/>
              <a:t> Managers and supervisors have many responsibilities </a:t>
            </a:r>
            <a:r>
              <a:rPr lang="en-US" baseline="0" dirty="0">
                <a:latin typeface="Cambria"/>
              </a:rPr>
              <a:t>— </a:t>
            </a:r>
            <a:r>
              <a:rPr lang="en-US" baseline="0" dirty="0"/>
              <a:t>including directing and supervising how work is performed, monitoring workflow, and providing feedback on performance. As long as those actions are taken in a respectful manner, they do not constitute bullying and harassment. </a:t>
            </a:r>
          </a:p>
          <a:p>
            <a:endParaRPr lang="en-US" baseline="0" dirty="0"/>
          </a:p>
          <a:p>
            <a:r>
              <a:rPr lang="en-US" baseline="0" dirty="0"/>
              <a:t>Reasonable management action might include decisions relating to:</a:t>
            </a:r>
          </a:p>
          <a:p>
            <a:endParaRPr lang="en-US" baseline="0" dirty="0"/>
          </a:p>
          <a:p>
            <a:pPr defTabSz="899405">
              <a:buFont typeface="Arial" pitchFamily="34" charset="0"/>
              <a:buChar char="•"/>
              <a:defRPr/>
            </a:pPr>
            <a:r>
              <a:rPr lang="en-CA" dirty="0"/>
              <a:t> </a:t>
            </a:r>
            <a:r>
              <a:rPr lang="en-US" dirty="0"/>
              <a:t>Job duties and/or work to be performed</a:t>
            </a:r>
            <a:endParaRPr lang="en-CA" dirty="0"/>
          </a:p>
          <a:p>
            <a:pPr lvl="0">
              <a:buFont typeface="Arial" pitchFamily="34" charset="0"/>
              <a:buChar char="•"/>
            </a:pPr>
            <a:r>
              <a:rPr lang="en-CA" dirty="0"/>
              <a:t> Workloads and deadlines</a:t>
            </a:r>
          </a:p>
          <a:p>
            <a:pPr lvl="0">
              <a:buFont typeface="Arial" pitchFamily="34" charset="0"/>
              <a:buChar char="•"/>
            </a:pPr>
            <a:r>
              <a:rPr lang="en-CA" dirty="0"/>
              <a:t> Layoffs, transfers, promotions, and reorganizations</a:t>
            </a:r>
          </a:p>
          <a:p>
            <a:pPr lvl="0">
              <a:buFont typeface="Arial" pitchFamily="34" charset="0"/>
              <a:buChar char="•"/>
            </a:pPr>
            <a:r>
              <a:rPr lang="en-CA" dirty="0"/>
              <a:t> Work instruction, supervision, or feedback</a:t>
            </a:r>
          </a:p>
          <a:p>
            <a:pPr lvl="0">
              <a:buFont typeface="Arial" pitchFamily="34" charset="0"/>
              <a:buChar char="•"/>
            </a:pPr>
            <a:r>
              <a:rPr lang="en-CA" dirty="0"/>
              <a:t> Work evaluation</a:t>
            </a:r>
          </a:p>
          <a:p>
            <a:pPr lvl="0">
              <a:buFont typeface="Arial" pitchFamily="34" charset="0"/>
              <a:buChar char="•"/>
            </a:pPr>
            <a:r>
              <a:rPr lang="en-CA" dirty="0"/>
              <a:t> Performance management, or</a:t>
            </a:r>
          </a:p>
          <a:p>
            <a:pPr lvl="0">
              <a:buFont typeface="Arial" pitchFamily="34" charset="0"/>
              <a:buChar char="•"/>
            </a:pPr>
            <a:r>
              <a:rPr lang="en-CA" dirty="0"/>
              <a:t> Discipline, suspensions, or terminations</a:t>
            </a:r>
          </a:p>
        </p:txBody>
      </p:sp>
      <p:sp>
        <p:nvSpPr>
          <p:cNvPr id="4" name="Slide Number Placeholder 3"/>
          <p:cNvSpPr>
            <a:spLocks noGrp="1"/>
          </p:cNvSpPr>
          <p:nvPr>
            <p:ph type="sldNum" sz="quarter" idx="10"/>
          </p:nvPr>
        </p:nvSpPr>
        <p:spPr/>
        <p:txBody>
          <a:bodyPr/>
          <a:lstStyle/>
          <a:p>
            <a:fld id="{47C63934-52E1-46E7-B74D-A2F5F61831F5}" type="slidenum">
              <a:rPr lang="en-CA" smtClean="0"/>
              <a:pPr/>
              <a:t>68</a:t>
            </a:fld>
            <a:endParaRPr lang="en-C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 </a:t>
            </a:r>
            <a:r>
              <a:rPr lang="en-US" dirty="0"/>
              <a:t>Bullying and harassment is a health and safety issue and has many effects. It can distract someone while they’re performing</a:t>
            </a:r>
            <a:r>
              <a:rPr lang="en-US" baseline="0" dirty="0"/>
              <a:t> tasks that require concentration, which can lead to physical injury. And it can also lead to physical illness and psychological injuries, such as anxiety, depression or thoughts of suicide. </a:t>
            </a:r>
          </a:p>
          <a:p>
            <a:endParaRPr lang="en-US" baseline="0" dirty="0"/>
          </a:p>
          <a:p>
            <a:r>
              <a:rPr lang="en-US" baseline="0" dirty="0"/>
              <a:t>In the workplace, you might notice lower productivity, lower employee morale, higher rates of unexpected absenteeism, and staff turnover. Studies show that bullying affects co-workers as well as the target, and that co-workers are as likely or even more likely than the target to leave their jobs if they work in a bullying environment. (Reference: Houshmand et al., 2012)</a:t>
            </a:r>
          </a:p>
        </p:txBody>
      </p:sp>
      <p:sp>
        <p:nvSpPr>
          <p:cNvPr id="4" name="Slide Number Placeholder 3"/>
          <p:cNvSpPr>
            <a:spLocks noGrp="1"/>
          </p:cNvSpPr>
          <p:nvPr>
            <p:ph type="sldNum" sz="quarter" idx="10"/>
          </p:nvPr>
        </p:nvSpPr>
        <p:spPr/>
        <p:txBody>
          <a:bodyPr/>
          <a:lstStyle/>
          <a:p>
            <a:fld id="{47C63934-52E1-46E7-B74D-A2F5F61831F5}" type="slidenum">
              <a:rPr lang="en-CA" smtClean="0"/>
              <a:pPr/>
              <a:t>69</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2"/>
            <a:r>
              <a:rPr lang="en-CA" i="1" dirty="0"/>
              <a:t>Pregnancy Leave:</a:t>
            </a:r>
            <a:r>
              <a:rPr lang="en-CA" dirty="0"/>
              <a:t> A pregnant employee can take up to 17 consecutive weeks of unpaid leave. This leave may be extended by up to six weeks if she is unable to return to work for reasons related to the birth or termination of the pregnancy.</a:t>
            </a:r>
            <a:endParaRPr lang="en-US" dirty="0"/>
          </a:p>
          <a:p>
            <a:pPr lvl="2"/>
            <a:r>
              <a:rPr lang="en-CA" i="1" dirty="0"/>
              <a:t>Parental Leave</a:t>
            </a:r>
            <a:r>
              <a:rPr lang="en-CA" dirty="0"/>
              <a:t>: </a:t>
            </a:r>
            <a:endParaRPr lang="en-US" dirty="0"/>
          </a:p>
          <a:p>
            <a:pPr lvl="3"/>
            <a:r>
              <a:rPr lang="en-CA" dirty="0"/>
              <a:t>A birth mother who has taken pregnancy leave is entitled to take up to 35 consecutive weeks of unpaid leave. A birth mother who has not taken pregnancy leave is entitled to take up to 37 weeks of unpaid leave.</a:t>
            </a:r>
            <a:endParaRPr lang="en-US" dirty="0"/>
          </a:p>
          <a:p>
            <a:pPr lvl="3"/>
            <a:r>
              <a:rPr lang="en-CA" dirty="0"/>
              <a:t>A birth father or an adopting parent is entitled to take up to 37 consecutive weeks of unpaid leave. This leave may be extended by up to five weeks if the child requires an additional period of parental care.</a:t>
            </a:r>
            <a:endParaRPr lang="en-US" dirty="0"/>
          </a:p>
          <a:p>
            <a:pPr lvl="3"/>
            <a:r>
              <a:rPr lang="en-CA" dirty="0"/>
              <a:t>Birth parents should try to give their employers at least four weeks written notice of their intention to take parental leave</a:t>
            </a:r>
            <a:endParaRPr lang="en-US" dirty="0"/>
          </a:p>
          <a:p>
            <a:pPr lvl="2"/>
            <a:r>
              <a:rPr lang="en-CA" i="1" dirty="0"/>
              <a:t>Family responsibility Leave</a:t>
            </a:r>
            <a:r>
              <a:rPr lang="en-CA" dirty="0"/>
              <a:t>: An employee can take up to five days of unpaid leave in each employment year to attend to the care, health or education of a child in the employee’s care, or to the care or health of any other member of the employee’s immediate family.</a:t>
            </a:r>
            <a:endParaRPr lang="en-US" dirty="0"/>
          </a:p>
          <a:p>
            <a:pPr lvl="2"/>
            <a:r>
              <a:rPr lang="en-CA" i="1" dirty="0"/>
              <a:t>Compassionate Care Leave: </a:t>
            </a:r>
            <a:r>
              <a:rPr lang="en-CA" dirty="0"/>
              <a:t>An employee can take up to eight weeks of unpaid leave within a 26 week period to care for a gravely ill family member. The employee must obtain a medical certificate which states that the family member is gravely ill with a significant risk of death within 26 weeks.</a:t>
            </a:r>
            <a:endParaRPr lang="en-US" dirty="0"/>
          </a:p>
          <a:p>
            <a:pPr lvl="2"/>
            <a:r>
              <a:rPr lang="en-CA" i="1" dirty="0"/>
              <a:t>Bereavement Leave</a:t>
            </a:r>
            <a:r>
              <a:rPr lang="en-CA" dirty="0"/>
              <a:t>: An employee is entitled to take up to three days of unpaid leave on the death of a member of the employee’s immediate family. This leave may be for purposes other than to attend a funeral.</a:t>
            </a:r>
            <a:endParaRPr lang="en-US" dirty="0"/>
          </a:p>
          <a:p>
            <a:pPr lvl="2"/>
            <a:r>
              <a:rPr lang="en-CA" i="1" dirty="0"/>
              <a:t>Jury Duty</a:t>
            </a:r>
            <a:r>
              <a:rPr lang="en-CA" dirty="0"/>
              <a:t>: An employee who is required to attend Court as a juror is considered to be on unpaid leave for the period of the jury duty.</a:t>
            </a:r>
            <a:endParaRPr lang="en-US" dirty="0"/>
          </a:p>
          <a:p>
            <a:pPr lvl="2"/>
            <a:r>
              <a:rPr lang="en-CA" i="1" dirty="0"/>
              <a:t>Reservists' Leave: </a:t>
            </a:r>
            <a:r>
              <a:rPr lang="en-CA" dirty="0"/>
              <a:t>An employee who is a reservist is entitled to take unpaid leave while deployed to a Canadian Forces operation, including pre-deployment and post-deployment activities, or while deployed to assist with an emergency.</a:t>
            </a:r>
            <a:endParaRPr lang="en-US" dirty="0"/>
          </a:p>
          <a:p>
            <a:pPr lvl="2"/>
            <a:r>
              <a:rPr lang="en-CA" dirty="0"/>
              <a:t>Employees are expected to give their employers as much notice as possible and provide sufficient information for their employers to understand the reason for the leave.  Employees are not required to give notice in writing or disclose personal or private information.</a:t>
            </a:r>
            <a:endParaRPr lang="en-US" dirty="0"/>
          </a:p>
          <a:p>
            <a:pPr lvl="2"/>
            <a:r>
              <a:rPr lang="en-CA" dirty="0"/>
              <a:t>An employer may not terminate an employee or change a condition of employment, without the employee’s written consent, because of a leave or pregnancy</a:t>
            </a:r>
            <a:r>
              <a:rPr lang="en-US" dirty="0"/>
              <a:t>.</a:t>
            </a:r>
          </a:p>
          <a:p>
            <a:endParaRPr lang="en-US" dirty="0"/>
          </a:p>
        </p:txBody>
      </p:sp>
      <p:sp>
        <p:nvSpPr>
          <p:cNvPr id="4" name="Slide Number Placeholder 3"/>
          <p:cNvSpPr>
            <a:spLocks noGrp="1"/>
          </p:cNvSpPr>
          <p:nvPr>
            <p:ph type="sldNum" sz="quarter" idx="10"/>
          </p:nvPr>
        </p:nvSpPr>
        <p:spPr/>
        <p:txBody>
          <a:bodyPr/>
          <a:lstStyle/>
          <a:p>
            <a:fld id="{3A21960C-9362-234E-87FB-2682ACED90F8}" type="slidenum">
              <a:rPr lang="en-US" smtClean="0"/>
              <a:pPr/>
              <a:t>14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 </a:t>
            </a:r>
            <a:r>
              <a:rPr lang="en-US" dirty="0"/>
              <a:t>Everyone in the workplace has a role </a:t>
            </a:r>
            <a:r>
              <a:rPr lang="en-US" dirty="0">
                <a:solidFill>
                  <a:srgbClr val="FF0000"/>
                </a:solidFill>
              </a:rPr>
              <a:t>to play </a:t>
            </a:r>
            <a:r>
              <a:rPr lang="en-US" dirty="0"/>
              <a:t>when it comes to preventing and addressing bullying and harassment. Employers, workers, and supervisors have a number legal duties</a:t>
            </a:r>
            <a:r>
              <a:rPr lang="en-US" baseline="0" dirty="0">
                <a:solidFill>
                  <a:srgbClr val="FF0000"/>
                </a:solidFill>
              </a:rPr>
              <a:t>. </a:t>
            </a:r>
          </a:p>
          <a:p>
            <a:endParaRPr lang="en-US" baseline="0" dirty="0">
              <a:solidFill>
                <a:srgbClr val="FF0000"/>
              </a:solidFill>
            </a:endParaRPr>
          </a:p>
          <a:p>
            <a:r>
              <a:rPr lang="en-US" baseline="0" dirty="0">
                <a:solidFill>
                  <a:srgbClr val="FF0000"/>
                </a:solidFill>
              </a:rPr>
              <a:t>We’ll go through each of these employer duties in more detail on the following slides, but as an overview, employers must:</a:t>
            </a:r>
            <a:br>
              <a:rPr lang="en-US" baseline="0" dirty="0">
                <a:solidFill>
                  <a:srgbClr val="FF0000"/>
                </a:solidFill>
              </a:rPr>
            </a:br>
            <a:endParaRPr lang="en-US" baseline="0" dirty="0">
              <a:solidFill>
                <a:srgbClr val="FF0000"/>
              </a:solidFill>
            </a:endParaRPr>
          </a:p>
          <a:p>
            <a:pPr>
              <a:buFont typeface="Arial" pitchFamily="34" charset="0"/>
              <a:buChar char="•"/>
            </a:pPr>
            <a:r>
              <a:rPr lang="en-US" baseline="0" dirty="0"/>
              <a:t> Have a policy statement that workplace bullying is unacceptable and not tolerated</a:t>
            </a:r>
          </a:p>
          <a:p>
            <a:pPr>
              <a:buFont typeface="Arial" pitchFamily="34" charset="0"/>
              <a:buChar char="•"/>
            </a:pPr>
            <a:r>
              <a:rPr lang="en-US" u="none" baseline="0" dirty="0">
                <a:solidFill>
                  <a:srgbClr val="FF0000"/>
                </a:solidFill>
              </a:rPr>
              <a:t> Take steps to prevent or minimize workplace bullying and harassment</a:t>
            </a:r>
            <a:endParaRPr lang="en-US" b="1" baseline="0" dirty="0"/>
          </a:p>
          <a:p>
            <a:pPr>
              <a:buFont typeface="Arial" pitchFamily="34" charset="0"/>
              <a:buChar char="•"/>
            </a:pPr>
            <a:r>
              <a:rPr lang="en-US" b="0" baseline="0" dirty="0"/>
              <a:t> Have procedures for workers to report if they feel bullied and harassed, including how to report if the employer or supervisor is the alleged bully</a:t>
            </a:r>
          </a:p>
          <a:p>
            <a:pPr>
              <a:buFont typeface="Arial" pitchFamily="34" charset="0"/>
              <a:buChar char="•"/>
            </a:pPr>
            <a:r>
              <a:rPr lang="en-US" b="0" baseline="0" dirty="0"/>
              <a:t> Have procedures that explain how our organization deals with bullying and harassment incidents or complaints, and </a:t>
            </a:r>
          </a:p>
          <a:p>
            <a:pPr>
              <a:buFont typeface="Arial" pitchFamily="34" charset="0"/>
              <a:buChar char="•"/>
            </a:pPr>
            <a:r>
              <a:rPr lang="en-US" b="0" baseline="0" dirty="0"/>
              <a:t> Provide training about bullying and harassment to workers and supervisors, which is why we’re here today </a:t>
            </a:r>
            <a:endParaRPr lang="en-CA" dirty="0"/>
          </a:p>
        </p:txBody>
      </p:sp>
      <p:sp>
        <p:nvSpPr>
          <p:cNvPr id="4" name="Slide Number Placeholder 3"/>
          <p:cNvSpPr>
            <a:spLocks noGrp="1"/>
          </p:cNvSpPr>
          <p:nvPr>
            <p:ph type="sldNum" sz="quarter" idx="10"/>
          </p:nvPr>
        </p:nvSpPr>
        <p:spPr/>
        <p:txBody>
          <a:bodyPr/>
          <a:lstStyle/>
          <a:p>
            <a:fld id="{47C63934-52E1-46E7-B74D-A2F5F61831F5}" type="slidenum">
              <a:rPr lang="en-CA" smtClean="0"/>
              <a:pPr/>
              <a:t>70</a:t>
            </a:fld>
            <a:endParaRPr lang="en-CA"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5">
              <a:defRPr/>
            </a:pPr>
            <a:r>
              <a:rPr lang="en-US" b="1" baseline="0" dirty="0"/>
              <a:t>Suggested script: </a:t>
            </a:r>
            <a:r>
              <a:rPr lang="en-US" baseline="0" dirty="0"/>
              <a:t>As a workplace, we have a policy statement that workplace bullying is unacceptable and not tolerated. </a:t>
            </a:r>
          </a:p>
          <a:p>
            <a:pPr defTabSz="899405">
              <a:defRPr/>
            </a:pPr>
            <a:endParaRPr lang="en-US" baseline="0" dirty="0"/>
          </a:p>
          <a:p>
            <a:pPr defTabSz="899405">
              <a:defRPr/>
            </a:pPr>
            <a:r>
              <a:rPr lang="en-US" baseline="0" dirty="0"/>
              <a:t>The policy statement will be reviewed each year, and all our workers will be made aware of it. </a:t>
            </a:r>
          </a:p>
          <a:p>
            <a:pPr defTabSz="899405">
              <a:defRPr/>
            </a:pPr>
            <a:endParaRPr lang="en-US" b="1" baseline="0" dirty="0"/>
          </a:p>
          <a:p>
            <a:pPr defTabSz="899405">
              <a:defRPr/>
            </a:pPr>
            <a:r>
              <a:rPr lang="en-US" b="1" baseline="0" dirty="0"/>
              <a:t>[Employers might choose to insert a slide with their workplace policy statement, or distribute a copy of it to workers and supervisors at this point in the presentation.]</a:t>
            </a:r>
            <a:endParaRPr lang="en-US" b="0" baseline="0" dirty="0"/>
          </a:p>
        </p:txBody>
      </p:sp>
      <p:sp>
        <p:nvSpPr>
          <p:cNvPr id="4" name="Slide Number Placeholder 3"/>
          <p:cNvSpPr>
            <a:spLocks noGrp="1"/>
          </p:cNvSpPr>
          <p:nvPr>
            <p:ph type="sldNum" sz="quarter" idx="10"/>
          </p:nvPr>
        </p:nvSpPr>
        <p:spPr/>
        <p:txBody>
          <a:bodyPr/>
          <a:lstStyle/>
          <a:p>
            <a:fld id="{47C63934-52E1-46E7-B74D-A2F5F61831F5}" type="slidenum">
              <a:rPr lang="en-CA" smtClean="0"/>
              <a:pPr/>
              <a:t>71</a:t>
            </a:fld>
            <a:endParaRPr lang="en-C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5">
              <a:defRPr/>
            </a:pPr>
            <a:r>
              <a:rPr lang="en-US" b="1" u="none" baseline="0" dirty="0">
                <a:solidFill>
                  <a:srgbClr val="FF0000"/>
                </a:solidFill>
              </a:rPr>
              <a:t>Suggested script: </a:t>
            </a:r>
            <a:r>
              <a:rPr lang="en-US" u="none" baseline="0" dirty="0">
                <a:solidFill>
                  <a:srgbClr val="FF0000"/>
                </a:solidFill>
              </a:rPr>
              <a:t>If we are aware of circumstances that present a risk of bullying and harassment, our workplace must take steps to prevent or minimize the risk. We might provide direction to affected workers, or make other arrangements. For example, in a retail store, an employer might provide workers with the phone number of mall security, in case they face bullying and harassing customers. </a:t>
            </a:r>
          </a:p>
          <a:p>
            <a:pPr defTabSz="899405">
              <a:defRPr/>
            </a:pPr>
            <a:endParaRPr lang="en-US" u="none" baseline="0" dirty="0">
              <a:solidFill>
                <a:srgbClr val="FF0000"/>
              </a:solidFill>
            </a:endParaRPr>
          </a:p>
          <a:p>
            <a:pPr defTabSz="899405">
              <a:defRPr/>
            </a:pPr>
            <a:r>
              <a:rPr lang="en-US" u="none" baseline="0" dirty="0">
                <a:solidFill>
                  <a:srgbClr val="FF0000"/>
                </a:solidFill>
              </a:rPr>
              <a:t>In our workplace … </a:t>
            </a:r>
            <a:br>
              <a:rPr lang="en-US" u="none" baseline="0" dirty="0">
                <a:solidFill>
                  <a:srgbClr val="FF0000"/>
                </a:solidFill>
              </a:rPr>
            </a:br>
            <a:endParaRPr lang="en-US" u="none" baseline="0" dirty="0">
              <a:solidFill>
                <a:srgbClr val="FF0000"/>
              </a:solidFill>
            </a:endParaRPr>
          </a:p>
          <a:p>
            <a:pPr defTabSz="899405">
              <a:defRPr/>
            </a:pPr>
            <a:r>
              <a:rPr lang="en-US" b="1" u="none" baseline="0" dirty="0">
                <a:solidFill>
                  <a:srgbClr val="FF0000"/>
                </a:solidFill>
              </a:rPr>
              <a:t>[Insert/include examples of steps that will take in your workplace.]</a:t>
            </a:r>
            <a:endParaRPr lang="en-CA" dirty="0"/>
          </a:p>
        </p:txBody>
      </p:sp>
      <p:sp>
        <p:nvSpPr>
          <p:cNvPr id="4" name="Slide Number Placeholder 3"/>
          <p:cNvSpPr>
            <a:spLocks noGrp="1"/>
          </p:cNvSpPr>
          <p:nvPr>
            <p:ph type="sldNum" sz="quarter" idx="10"/>
          </p:nvPr>
        </p:nvSpPr>
        <p:spPr/>
        <p:txBody>
          <a:bodyPr/>
          <a:lstStyle/>
          <a:p>
            <a:fld id="{47C63934-52E1-46E7-B74D-A2F5F61831F5}" type="slidenum">
              <a:rPr lang="en-CA" smtClean="0"/>
              <a:pPr/>
              <a:t>72</a:t>
            </a:fld>
            <a:endParaRPr lang="en-CA"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 </a:t>
            </a:r>
            <a:r>
              <a:rPr lang="en-US" b="0" dirty="0"/>
              <a:t>If you witness or experience</a:t>
            </a:r>
            <a:r>
              <a:rPr lang="en-US" b="0" baseline="0" dirty="0"/>
              <a:t> bullying and harassment in the workplace, you must report it.</a:t>
            </a:r>
          </a:p>
          <a:p>
            <a:endParaRPr lang="en-US" b="0" baseline="0" dirty="0"/>
          </a:p>
          <a:p>
            <a:r>
              <a:rPr lang="en-US" b="0" baseline="0" dirty="0"/>
              <a:t>In our workplace, you should report to </a:t>
            </a:r>
            <a:r>
              <a:rPr lang="en-US" sz="1100" b="1" dirty="0"/>
              <a:t>[insert name or position]</a:t>
            </a:r>
            <a:r>
              <a:rPr lang="en-US" sz="1100" dirty="0"/>
              <a:t>. </a:t>
            </a:r>
          </a:p>
          <a:p>
            <a:endParaRPr lang="en-US" sz="1100" dirty="0"/>
          </a:p>
          <a:p>
            <a:r>
              <a:rPr lang="en-US" sz="1100" dirty="0"/>
              <a:t>If your supervisor is the alleged bully, or if we as employers are, report it to </a:t>
            </a:r>
            <a:r>
              <a:rPr lang="en-US" sz="1100" b="1" dirty="0"/>
              <a:t>[insert name or position]</a:t>
            </a:r>
            <a:r>
              <a:rPr lang="en-US" sz="1100" dirty="0"/>
              <a:t>.</a:t>
            </a:r>
            <a:endParaRPr lang="en-US" b="0" dirty="0"/>
          </a:p>
          <a:p>
            <a:endParaRPr lang="en-US" b="1" dirty="0"/>
          </a:p>
          <a:p>
            <a:r>
              <a:rPr lang="en-US" b="1" dirty="0"/>
              <a:t>Note:</a:t>
            </a:r>
            <a:r>
              <a:rPr lang="en-US" b="1" baseline="0" dirty="0"/>
              <a:t> </a:t>
            </a:r>
            <a:r>
              <a:rPr lang="en-US" b="1" dirty="0"/>
              <a:t>The</a:t>
            </a:r>
            <a:r>
              <a:rPr lang="en-US" b="1" baseline="0" dirty="0"/>
              <a:t> employer should fill in this slide with the details of their workplace reporting procedures. Reporting procedures must include what to do if the employer or supervisor is the alleged bully.</a:t>
            </a:r>
          </a:p>
          <a:p>
            <a:endParaRPr lang="en-US" b="1" baseline="0" dirty="0"/>
          </a:p>
          <a:p>
            <a:r>
              <a:rPr lang="en-US" b="1" baseline="0" dirty="0"/>
              <a:t>For example, reporting procedures might include:</a:t>
            </a:r>
          </a:p>
          <a:p>
            <a:pPr lvl="0">
              <a:buFont typeface="Arial" pitchFamily="34" charset="0"/>
              <a:buChar char="•"/>
            </a:pPr>
            <a:r>
              <a:rPr lang="en-US" b="1" dirty="0"/>
              <a:t> Reporting any bullying and harassment to your direct supervisor</a:t>
            </a:r>
          </a:p>
          <a:p>
            <a:pPr lvl="0">
              <a:buFont typeface="Arial" pitchFamily="34" charset="0"/>
              <a:buChar char="•"/>
            </a:pPr>
            <a:r>
              <a:rPr lang="en-US" b="1" dirty="0"/>
              <a:t> If the employer or supervisor is the alleged bully, reporting the incident to Human Resources personnel</a:t>
            </a:r>
            <a:r>
              <a:rPr lang="en-US" b="1" baseline="0" dirty="0"/>
              <a:t> </a:t>
            </a:r>
            <a:r>
              <a:rPr lang="en-US" b="1" dirty="0"/>
              <a:t>or another manager, a</a:t>
            </a:r>
            <a:r>
              <a:rPr lang="en-US" b="1" baseline="0" dirty="0"/>
              <a:t> union representative, or another person in the organization</a:t>
            </a:r>
            <a:endParaRPr lang="en-US" b="1" dirty="0"/>
          </a:p>
          <a:p>
            <a:pPr lvl="0">
              <a:buFont typeface="Arial" pitchFamily="34" charset="0"/>
              <a:buChar char="•"/>
            </a:pPr>
            <a:endParaRPr lang="en-US" b="1" dirty="0"/>
          </a:p>
          <a:p>
            <a:pPr lvl="0">
              <a:buFont typeface="Arial" pitchFamily="34" charset="0"/>
              <a:buNone/>
            </a:pPr>
            <a:r>
              <a:rPr lang="en-US" b="1" dirty="0"/>
              <a:t>Include information about who workers can go to for help, and what help will be provided.</a:t>
            </a:r>
            <a:endParaRPr lang="en-CA" dirty="0"/>
          </a:p>
        </p:txBody>
      </p:sp>
      <p:sp>
        <p:nvSpPr>
          <p:cNvPr id="4" name="Slide Number Placeholder 3"/>
          <p:cNvSpPr>
            <a:spLocks noGrp="1"/>
          </p:cNvSpPr>
          <p:nvPr>
            <p:ph type="sldNum" sz="quarter" idx="10"/>
          </p:nvPr>
        </p:nvSpPr>
        <p:spPr/>
        <p:txBody>
          <a:bodyPr/>
          <a:lstStyle/>
          <a:p>
            <a:fld id="{47C63934-52E1-46E7-B74D-A2F5F61831F5}" type="slidenum">
              <a:rPr lang="en-CA" smtClean="0"/>
              <a:pPr/>
              <a:t>73</a:t>
            </a:fld>
            <a:endParaRPr lang="en-CA"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Note:</a:t>
            </a:r>
            <a:r>
              <a:rPr lang="en-US" b="1" baseline="0" dirty="0"/>
              <a:t> </a:t>
            </a:r>
            <a:r>
              <a:rPr lang="en-US" b="1" dirty="0"/>
              <a:t>The</a:t>
            </a:r>
            <a:r>
              <a:rPr lang="en-US" b="1" baseline="0" dirty="0"/>
              <a:t> employer should fill in this slide with details of their workplace investigation procedures. For example, procedures must include information about:</a:t>
            </a:r>
          </a:p>
          <a:p>
            <a:pPr lvl="0">
              <a:buFont typeface="Arial" pitchFamily="34" charset="0"/>
              <a:buChar char="•"/>
            </a:pPr>
            <a:r>
              <a:rPr lang="en-US" b="1" dirty="0"/>
              <a:t> How and when investigations will be conducted</a:t>
            </a:r>
          </a:p>
          <a:p>
            <a:pPr lvl="0">
              <a:buFont typeface="Arial" pitchFamily="34" charset="0"/>
              <a:buChar char="•"/>
            </a:pPr>
            <a:r>
              <a:rPr lang="en-US" b="1" dirty="0"/>
              <a:t> What investigations will include</a:t>
            </a:r>
          </a:p>
          <a:p>
            <a:pPr lvl="0">
              <a:buFont typeface="Arial" pitchFamily="34" charset="0"/>
              <a:buChar char="•"/>
            </a:pPr>
            <a:r>
              <a:rPr lang="en-US" b="1" dirty="0"/>
              <a:t> The roles and responsibilities of employers, workers, supervisors, and others</a:t>
            </a:r>
          </a:p>
          <a:p>
            <a:pPr lvl="0">
              <a:buFont typeface="Arial" pitchFamily="34" charset="0"/>
              <a:buChar char="•"/>
            </a:pPr>
            <a:r>
              <a:rPr lang="en-US" b="1" dirty="0"/>
              <a:t> Follow-up to the investigation (corrective actions, timeframe, dealing with adverse symptoms, etc.)</a:t>
            </a:r>
          </a:p>
          <a:p>
            <a:pPr lvl="0">
              <a:buFont typeface="Arial" pitchFamily="34" charset="0"/>
              <a:buChar char="•"/>
            </a:pPr>
            <a:r>
              <a:rPr lang="en-US" b="1" dirty="0"/>
              <a:t> Record-keeping requirements</a:t>
            </a:r>
          </a:p>
          <a:p>
            <a:pPr lvl="0">
              <a:buFont typeface="Arial" pitchFamily="34" charset="0"/>
              <a:buChar char="•"/>
            </a:pPr>
            <a:endParaRPr lang="en-US" b="1" dirty="0"/>
          </a:p>
          <a:p>
            <a:pPr lvl="0">
              <a:buFont typeface="Arial" pitchFamily="34" charset="0"/>
              <a:buNone/>
            </a:pPr>
            <a:r>
              <a:rPr lang="en-US" b="1" dirty="0"/>
              <a:t>Tell workers who</a:t>
            </a:r>
            <a:r>
              <a:rPr lang="en-US" b="1" baseline="0" dirty="0"/>
              <a:t> is responsible for following up on complaints and incidents. </a:t>
            </a:r>
          </a:p>
          <a:p>
            <a:pPr lvl="0">
              <a:buFont typeface="Arial" pitchFamily="34" charset="0"/>
              <a:buNone/>
            </a:pPr>
            <a:endParaRPr lang="en-US" b="1" baseline="0" dirty="0"/>
          </a:p>
        </p:txBody>
      </p:sp>
      <p:sp>
        <p:nvSpPr>
          <p:cNvPr id="4" name="Slide Number Placeholder 3"/>
          <p:cNvSpPr>
            <a:spLocks noGrp="1"/>
          </p:cNvSpPr>
          <p:nvPr>
            <p:ph type="sldNum" sz="quarter" idx="10"/>
          </p:nvPr>
        </p:nvSpPr>
        <p:spPr/>
        <p:txBody>
          <a:bodyPr/>
          <a:lstStyle/>
          <a:p>
            <a:fld id="{47C63934-52E1-46E7-B74D-A2F5F61831F5}" type="slidenum">
              <a:rPr lang="en-CA" smtClean="0"/>
              <a:pPr/>
              <a:t>74</a:t>
            </a:fld>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5">
              <a:defRPr/>
            </a:pPr>
            <a:r>
              <a:rPr lang="en-US" b="1" baseline="0" dirty="0"/>
              <a:t>Suggested script: </a:t>
            </a:r>
            <a:r>
              <a:rPr lang="en-US" b="0" baseline="0" dirty="0"/>
              <a:t>Employers must also provide training about bullying and harassment to workers and supervisors, which is why we’re here today. </a:t>
            </a:r>
            <a:r>
              <a:rPr lang="en-US" b="1" baseline="0" dirty="0"/>
              <a:t>[If the employer is providing additional training, list it here.]</a:t>
            </a:r>
          </a:p>
          <a:p>
            <a:endParaRPr lang="en-CA" dirty="0"/>
          </a:p>
        </p:txBody>
      </p:sp>
      <p:sp>
        <p:nvSpPr>
          <p:cNvPr id="4" name="Slide Number Placeholder 3"/>
          <p:cNvSpPr>
            <a:spLocks noGrp="1"/>
          </p:cNvSpPr>
          <p:nvPr>
            <p:ph type="sldNum" sz="quarter" idx="10"/>
          </p:nvPr>
        </p:nvSpPr>
        <p:spPr/>
        <p:txBody>
          <a:bodyPr/>
          <a:lstStyle/>
          <a:p>
            <a:fld id="{47C63934-52E1-46E7-B74D-A2F5F61831F5}" type="slidenum">
              <a:rPr lang="en-CA" smtClean="0"/>
              <a:pPr/>
              <a:t>75</a:t>
            </a:fld>
            <a:endParaRPr lang="en-CA"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 </a:t>
            </a:r>
            <a:r>
              <a:rPr lang="en-US" dirty="0"/>
              <a:t>Workers have a duty</a:t>
            </a:r>
            <a:r>
              <a:rPr lang="en-US" baseline="0" dirty="0"/>
              <a:t> </a:t>
            </a:r>
            <a:r>
              <a:rPr lang="en-US" dirty="0"/>
              <a:t>to report bullying and harassment that is observed or experienced in the workplace, and not to engage in bullying and harassment. You must also comply</a:t>
            </a:r>
            <a:r>
              <a:rPr lang="en-US" baseline="0" dirty="0"/>
              <a:t> with our workplace policies and procedures.</a:t>
            </a:r>
            <a:endParaRPr lang="en-CA" dirty="0"/>
          </a:p>
        </p:txBody>
      </p:sp>
      <p:sp>
        <p:nvSpPr>
          <p:cNvPr id="4" name="Slide Number Placeholder 3"/>
          <p:cNvSpPr>
            <a:spLocks noGrp="1"/>
          </p:cNvSpPr>
          <p:nvPr>
            <p:ph type="sldNum" sz="quarter" idx="10"/>
          </p:nvPr>
        </p:nvSpPr>
        <p:spPr/>
        <p:txBody>
          <a:bodyPr/>
          <a:lstStyle/>
          <a:p>
            <a:fld id="{47C63934-52E1-46E7-B74D-A2F5F61831F5}" type="slidenum">
              <a:rPr lang="en-CA" smtClean="0"/>
              <a:pPr/>
              <a:t>76</a:t>
            </a:fld>
            <a:endParaRPr lang="en-CA"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 </a:t>
            </a:r>
            <a:r>
              <a:rPr lang="en-US" dirty="0"/>
              <a:t>Supervisors have similar duties: they must follow workplace policies and procedures, and not engage in bullying</a:t>
            </a:r>
            <a:r>
              <a:rPr lang="en-US" baseline="0" dirty="0"/>
              <a:t> and harassment in the workplace.</a:t>
            </a:r>
            <a:endParaRPr lang="en-CA" dirty="0"/>
          </a:p>
        </p:txBody>
      </p:sp>
      <p:sp>
        <p:nvSpPr>
          <p:cNvPr id="4" name="Slide Number Placeholder 3"/>
          <p:cNvSpPr>
            <a:spLocks noGrp="1"/>
          </p:cNvSpPr>
          <p:nvPr>
            <p:ph type="sldNum" sz="quarter" idx="10"/>
          </p:nvPr>
        </p:nvSpPr>
        <p:spPr/>
        <p:txBody>
          <a:bodyPr/>
          <a:lstStyle/>
          <a:p>
            <a:fld id="{47C63934-52E1-46E7-B74D-A2F5F61831F5}" type="slidenum">
              <a:rPr lang="en-CA" smtClean="0"/>
              <a:pPr/>
              <a:t>77</a:t>
            </a:fld>
            <a:endParaRPr lang="en-CA"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 </a:t>
            </a:r>
            <a:r>
              <a:rPr lang="en-US" b="0" dirty="0"/>
              <a:t>That</a:t>
            </a:r>
            <a:r>
              <a:rPr lang="en-US" b="0" baseline="0" dirty="0"/>
              <a:t> brings an end to the legal duties of employers, workers, and supervisors</a:t>
            </a:r>
            <a:r>
              <a:rPr lang="en-US" b="0" i="1" baseline="0" dirty="0"/>
              <a:t>. </a:t>
            </a:r>
            <a:r>
              <a:rPr lang="en-US" b="0" i="0" baseline="0" dirty="0"/>
              <a:t>N</a:t>
            </a:r>
            <a:r>
              <a:rPr lang="en-US" b="0" baseline="0" dirty="0"/>
              <a:t>ow we’ll move on to talk about some extra things you can do for someone who is being bullied, if you want to provide support.</a:t>
            </a:r>
            <a:r>
              <a:rPr lang="en-US" baseline="0" dirty="0"/>
              <a:t> </a:t>
            </a:r>
          </a:p>
          <a:p>
            <a:endParaRPr lang="en-US" baseline="0" dirty="0"/>
          </a:p>
          <a:p>
            <a:r>
              <a:rPr lang="en-US" baseline="0" dirty="0"/>
              <a:t>It can help your co-worker if you listen to them with empathy, and don’t gossip about what they tell you. You can also offer support by providing information about counsellors or other resources you may know about. </a:t>
            </a:r>
            <a:r>
              <a:rPr lang="en-US" b="1" baseline="0" dirty="0"/>
              <a:t>[If your workplace has an employee assistance program, you could talk about it here.]</a:t>
            </a:r>
            <a:endParaRPr lang="en-US" baseline="0" dirty="0"/>
          </a:p>
          <a:p>
            <a:pPr>
              <a:buFont typeface="Arial" pitchFamily="34" charset="0"/>
              <a:buNone/>
            </a:pPr>
            <a:endParaRPr lang="en-US" baseline="0" dirty="0"/>
          </a:p>
          <a:p>
            <a:pPr>
              <a:buFont typeface="Arial" pitchFamily="34" charset="0"/>
              <a:buNone/>
            </a:pPr>
            <a:r>
              <a:rPr lang="en-US" baseline="0" dirty="0"/>
              <a:t>You can also document what you see, so you can share it during an investigation. Include details such as dates, what happened, and who else might have witnessed it. These details can be extremely helpful in an investigation.</a:t>
            </a:r>
          </a:p>
          <a:p>
            <a:pPr>
              <a:buFont typeface="Arial" pitchFamily="34" charset="0"/>
              <a:buNone/>
            </a:pPr>
            <a:endParaRPr lang="en-US" baseline="0" dirty="0"/>
          </a:p>
          <a:p>
            <a:pPr>
              <a:buFont typeface="Arial" pitchFamily="34" charset="0"/>
              <a:buNone/>
            </a:pPr>
            <a:r>
              <a:rPr lang="en-US" baseline="0" dirty="0"/>
              <a:t>If you witness bullying and harassment, tell the bully to stop. Sometimes confronting an alleged bully can cause their behaviour towards the target to get worse, but other times it makes that person aware that his or her actions will not be tolerated, which results in a change in behaviour. </a:t>
            </a:r>
          </a:p>
        </p:txBody>
      </p:sp>
      <p:sp>
        <p:nvSpPr>
          <p:cNvPr id="4" name="Slide Number Placeholder 3"/>
          <p:cNvSpPr>
            <a:spLocks noGrp="1"/>
          </p:cNvSpPr>
          <p:nvPr>
            <p:ph type="sldNum" sz="quarter" idx="10"/>
          </p:nvPr>
        </p:nvSpPr>
        <p:spPr/>
        <p:txBody>
          <a:bodyPr/>
          <a:lstStyle/>
          <a:p>
            <a:fld id="{47C63934-52E1-46E7-B74D-A2F5F61831F5}" type="slidenum">
              <a:rPr lang="en-CA" smtClean="0"/>
              <a:pPr/>
              <a:t>78</a:t>
            </a:fld>
            <a:endParaRPr lang="en-CA"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 </a:t>
            </a:r>
            <a:r>
              <a:rPr lang="en-US" b="0" dirty="0"/>
              <a:t>So</a:t>
            </a:r>
            <a:r>
              <a:rPr lang="en-US" b="0" baseline="0" dirty="0"/>
              <a:t> how do you talk to someone who is bullying and harassing you or others? </a:t>
            </a:r>
            <a:r>
              <a:rPr lang="en-US" dirty="0"/>
              <a:t>It</a:t>
            </a:r>
            <a:r>
              <a:rPr lang="en-US" baseline="0" dirty="0"/>
              <a:t>’s possible that the person engaging in the bad behaviour was unaware of its effect, and the situation might get better after you talk to them. </a:t>
            </a:r>
            <a:r>
              <a:rPr lang="en-US" dirty="0"/>
              <a:t>If you feel it’s safe talking to the alleged bully,</a:t>
            </a:r>
            <a:r>
              <a:rPr lang="en-US" baseline="0" dirty="0"/>
              <a:t> b</a:t>
            </a:r>
            <a:r>
              <a:rPr lang="en-US" dirty="0"/>
              <a:t>e specific about what behaviour was inappropriate. You could even show the person a copy of the workplace bullying and harassment policy and explain why you think the behaviour</a:t>
            </a:r>
            <a:r>
              <a:rPr lang="en-US" baseline="0" dirty="0"/>
              <a:t> was inappropriate.</a:t>
            </a:r>
            <a:r>
              <a:rPr lang="en-US" dirty="0"/>
              <a:t> Be clear that the behaviour is unwanted and unacceptable. Stay calm and don’t retaliate. You</a:t>
            </a:r>
            <a:r>
              <a:rPr lang="en-US" baseline="0" dirty="0"/>
              <a:t> are also required to report any bullying and harassment you witness or experience. </a:t>
            </a:r>
          </a:p>
          <a:p>
            <a:endParaRPr lang="en-US" baseline="0" dirty="0"/>
          </a:p>
          <a:p>
            <a:r>
              <a:rPr lang="en-US" baseline="0" dirty="0"/>
              <a:t>Our workplace takes bullying and harassment seriously and we will follow our procedures for dealing with incidents and complaints.</a:t>
            </a:r>
            <a:endParaRPr lang="en-CA" dirty="0"/>
          </a:p>
        </p:txBody>
      </p:sp>
      <p:sp>
        <p:nvSpPr>
          <p:cNvPr id="4" name="Slide Number Placeholder 3"/>
          <p:cNvSpPr>
            <a:spLocks noGrp="1"/>
          </p:cNvSpPr>
          <p:nvPr>
            <p:ph type="sldNum" sz="quarter" idx="10"/>
          </p:nvPr>
        </p:nvSpPr>
        <p:spPr/>
        <p:txBody>
          <a:bodyPr/>
          <a:lstStyle/>
          <a:p>
            <a:fld id="{47C63934-52E1-46E7-B74D-A2F5F61831F5}" type="slidenum">
              <a:rPr lang="en-CA" smtClean="0"/>
              <a:pPr/>
              <a:t>79</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21960C-9362-234E-87FB-2682ACED90F8}" type="slidenum">
              <a:rPr lang="en-US" smtClean="0"/>
              <a:pPr/>
              <a:t>17</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 </a:t>
            </a:r>
            <a:r>
              <a:rPr lang="en-US" b="0" dirty="0"/>
              <a:t>That wraps up our presentation for today. </a:t>
            </a:r>
            <a:r>
              <a:rPr lang="en-US" dirty="0"/>
              <a:t>You can find our workplace</a:t>
            </a:r>
            <a:r>
              <a:rPr lang="en-US" baseline="0" dirty="0"/>
              <a:t> policies and procedures at </a:t>
            </a:r>
            <a:r>
              <a:rPr lang="en-US" b="1" baseline="0" dirty="0"/>
              <a:t>[insert information, e.g.,</a:t>
            </a:r>
            <a:r>
              <a:rPr lang="en-US" b="1" dirty="0"/>
              <a:t> insert intranet site or location where policies</a:t>
            </a:r>
            <a:r>
              <a:rPr lang="en-US" b="1" baseline="0" dirty="0"/>
              <a:t> and procedures </a:t>
            </a:r>
            <a:r>
              <a:rPr lang="en-US" b="1" dirty="0"/>
              <a:t>are posted]</a:t>
            </a:r>
            <a:r>
              <a:rPr lang="en-US" b="0" dirty="0"/>
              <a:t>.</a:t>
            </a:r>
            <a:endParaRPr lang="en-US" b="1" dirty="0"/>
          </a:p>
          <a:p>
            <a:pPr>
              <a:buFont typeface="Arial" pitchFamily="34" charset="0"/>
              <a:buChar char="•"/>
            </a:pPr>
            <a:endParaRPr lang="en-US" b="1" dirty="0"/>
          </a:p>
          <a:p>
            <a:pPr>
              <a:buFont typeface="Arial" pitchFamily="34" charset="0"/>
              <a:buNone/>
            </a:pPr>
            <a:r>
              <a:rPr lang="en-US" b="1" dirty="0"/>
              <a:t>[Provide any extra information, such as a contact person for workplace bullying and harassment.]</a:t>
            </a:r>
          </a:p>
          <a:p>
            <a:pPr>
              <a:buFont typeface="Arial" pitchFamily="34" charset="0"/>
              <a:buChar char="•"/>
            </a:pPr>
            <a:endParaRPr lang="en-US" b="1" dirty="0"/>
          </a:p>
          <a:p>
            <a:pPr>
              <a:buFont typeface="Arial" pitchFamily="34" charset="0"/>
              <a:buNone/>
            </a:pPr>
            <a:r>
              <a:rPr lang="en-US" b="0" dirty="0"/>
              <a:t>Work</a:t>
            </a:r>
            <a:r>
              <a:rPr lang="en-US" b="0" baseline="0" dirty="0"/>
              <a:t>SafeBC also has a website with tips and information about workplace bullying and harassment, available at WorkSafeBC.com/bullying.</a:t>
            </a:r>
          </a:p>
          <a:p>
            <a:pPr>
              <a:buFont typeface="Arial" pitchFamily="34" charset="0"/>
              <a:buNone/>
            </a:pPr>
            <a:endParaRPr lang="en-US" b="0" baseline="0" dirty="0"/>
          </a:p>
          <a:p>
            <a:pPr>
              <a:buFont typeface="Arial" pitchFamily="34" charset="0"/>
              <a:buNone/>
            </a:pPr>
            <a:r>
              <a:rPr lang="en-US" b="0" baseline="0" dirty="0"/>
              <a:t>Thanks for your attention today. If you have any questions at all, please contact </a:t>
            </a:r>
            <a:r>
              <a:rPr lang="en-US" b="1" baseline="0" dirty="0"/>
              <a:t>[insert name]</a:t>
            </a:r>
            <a:r>
              <a:rPr lang="en-US" b="0" baseline="0" dirty="0"/>
              <a:t>.</a:t>
            </a:r>
            <a:endParaRPr lang="en-CA" b="0" dirty="0"/>
          </a:p>
        </p:txBody>
      </p:sp>
      <p:sp>
        <p:nvSpPr>
          <p:cNvPr id="4" name="Slide Number Placeholder 3"/>
          <p:cNvSpPr>
            <a:spLocks noGrp="1"/>
          </p:cNvSpPr>
          <p:nvPr>
            <p:ph type="sldNum" sz="quarter" idx="10"/>
          </p:nvPr>
        </p:nvSpPr>
        <p:spPr/>
        <p:txBody>
          <a:bodyPr/>
          <a:lstStyle/>
          <a:p>
            <a:fld id="{47C63934-52E1-46E7-B74D-A2F5F61831F5}" type="slidenum">
              <a:rPr lang="en-CA" smtClean="0"/>
              <a:pPr/>
              <a:t>80</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Discrimination in employment advertisements</a:t>
            </a:r>
            <a:endParaRPr lang="en-US" dirty="0"/>
          </a:p>
          <a:p>
            <a:r>
              <a:rPr lang="en-US" b="1" dirty="0"/>
              <a:t>11</a:t>
            </a:r>
            <a:r>
              <a:rPr lang="en-US" dirty="0"/>
              <a:t>  A person must not publish or cause to be published an advertisement in connection with employment or prospective employment that expresses a limitation, specification or preference as to race, colour, ancestry, place of origin, political belief, religion, marital status, family status, physical or mental disability, sex, sexual orientation or age unless the limitation, specification or preference is based on a bona fide occupational requirement.</a:t>
            </a:r>
          </a:p>
          <a:p>
            <a:r>
              <a:rPr lang="en-US" b="1" dirty="0"/>
              <a:t>Discrimination in wages</a:t>
            </a:r>
            <a:endParaRPr lang="en-US" dirty="0"/>
          </a:p>
          <a:p>
            <a:r>
              <a:rPr lang="en-US" b="1" dirty="0"/>
              <a:t>12</a:t>
            </a:r>
            <a:r>
              <a:rPr lang="en-US" dirty="0"/>
              <a:t>  (1) An employer must not discriminate between employees by employing an employee of one sex for work at a rate of pay that is less than the rate of pay at which an employee of the other sex is employed by that employer for similar or substantially similar work.</a:t>
            </a:r>
          </a:p>
          <a:p>
            <a:r>
              <a:rPr lang="en-US" dirty="0"/>
              <a:t>(2) For the purposes of subsection (1), the concept of skill, effort and responsibility must, subject to factors in respect of pay rates such as seniority systems, merit systems and systems that measure earnings by quantity or quality of production, be used to determine what is similar or substantially similar work.</a:t>
            </a:r>
          </a:p>
          <a:p>
            <a:r>
              <a:rPr lang="en-US" dirty="0"/>
              <a:t>(3) A difference in the rate of pay between employees of different sexes based on a factor other than sex does not constitute a failure to comply with this section if the factor on which the difference is based would reasonably justify the difference.</a:t>
            </a:r>
          </a:p>
          <a:p>
            <a:r>
              <a:rPr lang="en-US" dirty="0"/>
              <a:t>(4) An employer must not reduce the rate of pay of an employee in order to comply with this section.</a:t>
            </a:r>
          </a:p>
          <a:p>
            <a:r>
              <a:rPr lang="en-US" dirty="0"/>
              <a:t>(5) If an employee is paid less than the rate of pay to which the employee is entitled under this section, the employee is entitled to recover from the employer, by action, the difference between the amount paid and the amount to which the employee is entitled, together with the costs, but</a:t>
            </a:r>
          </a:p>
          <a:p>
            <a:r>
              <a:rPr lang="en-US" dirty="0"/>
              <a:t>(a) the action must be commenced no later than 12 months from the termination of the employee's services, and</a:t>
            </a:r>
          </a:p>
          <a:p>
            <a:r>
              <a:rPr lang="en-US" dirty="0"/>
              <a:t>(b) the action applies only to wages of an employee during the 12 month period immediately before the earlier of the date of the employee's termination or the commencement of the action.</a:t>
            </a:r>
          </a:p>
          <a:p>
            <a:endParaRPr lang="en-US" dirty="0"/>
          </a:p>
        </p:txBody>
      </p:sp>
      <p:sp>
        <p:nvSpPr>
          <p:cNvPr id="4" name="Slide Number Placeholder 3"/>
          <p:cNvSpPr>
            <a:spLocks noGrp="1"/>
          </p:cNvSpPr>
          <p:nvPr>
            <p:ph type="sldNum" sz="quarter" idx="10"/>
          </p:nvPr>
        </p:nvSpPr>
        <p:spPr/>
        <p:txBody>
          <a:bodyPr/>
          <a:lstStyle/>
          <a:p>
            <a:fld id="{3A21960C-9362-234E-87FB-2682ACED90F8}" type="slidenum">
              <a:rPr lang="en-US" smtClean="0"/>
              <a:pPr/>
              <a:t>21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Discrimination in employment</a:t>
            </a:r>
            <a:endParaRPr lang="en-US" dirty="0"/>
          </a:p>
          <a:p>
            <a:r>
              <a:rPr lang="en-US" b="1" dirty="0"/>
              <a:t>13</a:t>
            </a:r>
            <a:r>
              <a:rPr lang="en-US" dirty="0"/>
              <a:t>  (1) A person must not</a:t>
            </a:r>
          </a:p>
          <a:p>
            <a:r>
              <a:rPr lang="en-US" dirty="0"/>
              <a:t>(a) refuse to employ or refuse to continue to employ a person, or</a:t>
            </a:r>
          </a:p>
          <a:p>
            <a:r>
              <a:rPr lang="en-US" dirty="0"/>
              <a:t>(b) discriminate against a person regarding employment or any term or condition of employment</a:t>
            </a:r>
          </a:p>
          <a:p>
            <a:r>
              <a:rPr lang="en-US" dirty="0"/>
              <a:t>because of the race, colour, ancestry, place of origin, political belief, religion, marital status, family status, physical or mental disability, sex, sexual orientation or age of that person or because that person has been convicted of a criminal or summary conviction offence that is unrelated to the employment or to the intended employment of that person.</a:t>
            </a:r>
          </a:p>
          <a:p>
            <a:r>
              <a:rPr lang="en-US" dirty="0"/>
              <a:t>(2) An employment agency must not refuse to refer a person for employment for any reason mentioned in subsection (1).</a:t>
            </a:r>
          </a:p>
          <a:p>
            <a:r>
              <a:rPr lang="en-US" dirty="0"/>
              <a:t>(3) Subsection (1) does not apply</a:t>
            </a:r>
          </a:p>
          <a:p>
            <a:r>
              <a:rPr lang="en-US" dirty="0"/>
              <a:t>(a) as it relates to age, to a bona fide scheme based on seniority, or</a:t>
            </a:r>
          </a:p>
          <a:p>
            <a:r>
              <a:rPr lang="en-US" dirty="0"/>
              <a:t>(b) as it relates to marital status, physical or mental disability, sex or age, to the operation of a bona fide retirement, superannuation or pension plan or to a bona fide group or employee insurance plan, whether or not the plan is the subject of a contract of insurance between an insurer and an employer.</a:t>
            </a:r>
          </a:p>
          <a:p>
            <a:r>
              <a:rPr lang="en-US" dirty="0"/>
              <a:t>(4) Subsections (1) and (2) do not apply with respect to a refusal, limitation, specification or preference based on a bona fide occupational requirement.</a:t>
            </a:r>
          </a:p>
          <a:p>
            <a:endParaRPr lang="en-US" dirty="0"/>
          </a:p>
          <a:p>
            <a:endParaRPr lang="en-US" dirty="0"/>
          </a:p>
        </p:txBody>
      </p:sp>
      <p:sp>
        <p:nvSpPr>
          <p:cNvPr id="4" name="Slide Number Placeholder 3"/>
          <p:cNvSpPr>
            <a:spLocks noGrp="1"/>
          </p:cNvSpPr>
          <p:nvPr>
            <p:ph type="sldNum" sz="quarter" idx="10"/>
          </p:nvPr>
        </p:nvSpPr>
        <p:spPr/>
        <p:txBody>
          <a:bodyPr/>
          <a:lstStyle/>
          <a:p>
            <a:fld id="{3A21960C-9362-234E-87FB-2682ACED90F8}" type="slidenum">
              <a:rPr lang="en-US" smtClean="0"/>
              <a:pPr/>
              <a:t>22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457154">
              <a:defRPr/>
            </a:pPr>
            <a:r>
              <a:rPr lang="en-CA" dirty="0"/>
              <a:t>Legion members do not have the right to know personal information about employees, ie hourly wage, etc</a:t>
            </a:r>
            <a:endParaRPr lang="en-US" dirty="0"/>
          </a:p>
          <a:p>
            <a:endParaRPr lang="en-US" dirty="0"/>
          </a:p>
        </p:txBody>
      </p:sp>
      <p:sp>
        <p:nvSpPr>
          <p:cNvPr id="4" name="Slide Number Placeholder 3"/>
          <p:cNvSpPr>
            <a:spLocks noGrp="1"/>
          </p:cNvSpPr>
          <p:nvPr>
            <p:ph type="sldNum" sz="quarter" idx="10"/>
          </p:nvPr>
        </p:nvSpPr>
        <p:spPr/>
        <p:txBody>
          <a:bodyPr/>
          <a:lstStyle/>
          <a:p>
            <a:fld id="{3A21960C-9362-234E-87FB-2682ACED90F8}" type="slidenum">
              <a:rPr lang="en-US" smtClean="0"/>
              <a:pPr/>
              <a:t>32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More details</a:t>
            </a:r>
            <a:r>
              <a:rPr lang="en-US" baseline="0" dirty="0"/>
              <a:t> on this area in the Employment Life Cycle Section</a:t>
            </a:r>
            <a:endParaRPr lang="en-US" dirty="0"/>
          </a:p>
        </p:txBody>
      </p:sp>
      <p:sp>
        <p:nvSpPr>
          <p:cNvPr id="4" name="Slide Number Placeholder 3"/>
          <p:cNvSpPr>
            <a:spLocks noGrp="1"/>
          </p:cNvSpPr>
          <p:nvPr>
            <p:ph type="sldNum" sz="quarter" idx="10"/>
          </p:nvPr>
        </p:nvSpPr>
        <p:spPr/>
        <p:txBody>
          <a:bodyPr/>
          <a:lstStyle/>
          <a:p>
            <a:fld id="{3A21960C-9362-234E-87FB-2682ACED90F8}" type="slidenum">
              <a:rPr lang="en-US" smtClean="0"/>
              <a:pPr/>
              <a:t>35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Sample Questions </a:t>
            </a:r>
          </a:p>
          <a:p>
            <a:endParaRPr lang="en-US" dirty="0"/>
          </a:p>
          <a:p>
            <a:r>
              <a:rPr lang="en-US" dirty="0"/>
              <a:t>Can’t ask</a:t>
            </a:r>
          </a:p>
          <a:p>
            <a:r>
              <a:rPr lang="en-US" dirty="0"/>
              <a:t>	Are you married</a:t>
            </a:r>
          </a:p>
          <a:p>
            <a:r>
              <a:rPr lang="en-US" dirty="0"/>
              <a:t>	Do you</a:t>
            </a:r>
            <a:r>
              <a:rPr lang="en-US" baseline="0" dirty="0"/>
              <a:t> have kids</a:t>
            </a:r>
          </a:p>
          <a:p>
            <a:r>
              <a:rPr lang="en-US" baseline="0" dirty="0"/>
              <a:t>	Do you have any medical issues</a:t>
            </a:r>
          </a:p>
          <a:p>
            <a:endParaRPr lang="en-US" baseline="0" dirty="0"/>
          </a:p>
          <a:p>
            <a:r>
              <a:rPr lang="en-US" baseline="0" dirty="0"/>
              <a:t>Can Ask</a:t>
            </a:r>
          </a:p>
          <a:p>
            <a:r>
              <a:rPr lang="en-US" baseline="0" dirty="0"/>
              <a:t>	Is there anything preventing you from working evenings and weekends</a:t>
            </a:r>
          </a:p>
          <a:p>
            <a:r>
              <a:rPr lang="en-US" baseline="0" dirty="0"/>
              <a:t>	Are you at least 19 and do you have your Serve it Right certificate</a:t>
            </a:r>
          </a:p>
          <a:p>
            <a:r>
              <a:rPr lang="en-US" baseline="0" dirty="0"/>
              <a:t>	Is there anything that would prevent you from moving kegs or lifting beer cases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A21960C-9362-234E-87FB-2682ACED90F8}" type="slidenum">
              <a:rPr lang="en-US" smtClean="0"/>
              <a:pPr/>
              <a:t>42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Shaw Case example</a:t>
            </a:r>
          </a:p>
        </p:txBody>
      </p:sp>
      <p:sp>
        <p:nvSpPr>
          <p:cNvPr id="4" name="Slide Number Placeholder 3"/>
          <p:cNvSpPr>
            <a:spLocks noGrp="1"/>
          </p:cNvSpPr>
          <p:nvPr>
            <p:ph type="sldNum" sz="quarter" idx="10"/>
          </p:nvPr>
        </p:nvSpPr>
        <p:spPr/>
        <p:txBody>
          <a:bodyPr/>
          <a:lstStyle/>
          <a:p>
            <a:fld id="{3A21960C-9362-234E-87FB-2682ACED90F8}" type="slidenum">
              <a:rPr lang="en-US" smtClean="0"/>
              <a:pPr/>
              <a:t>47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F069FC-D94D-BB43-B779-43D8E9FD0EC0}" type="datetimeFigureOut">
              <a:rPr lang="en-US" smtClean="0"/>
              <a:pPr/>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0E9EC-7005-6D4C-84B4-CB3E405089A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B748D86-5AA0-4126-B23F-4551270E2CB5}" type="datetimeFigureOut">
              <a:rPr lang="en-CA" smtClean="0"/>
              <a:pPr/>
              <a:t>2024-10-04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pPr algn="l"/>
            <a:fld id="{77464D2B-A2BF-944D-B5BC-C78EB9CC30EC}" type="slidenum">
              <a:rPr lang="en-US" smtClean="0"/>
              <a:pPr algn="l"/>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069FC-D94D-BB43-B779-43D8E9FD0EC0}" type="datetimeFigureOut">
              <a:rPr lang="en-US" smtClean="0"/>
              <a:pPr/>
              <a:t>10/4/2024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0E9EC-7005-6D4C-84B4-CB3E405089A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labour.gov.bc.ca/esb"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bchrt.bc.ca/" TargetMode="External"/><Relationship Id="rId2" Type="http://schemas.openxmlformats.org/officeDocument/2006/relationships/hyperlink" Target="http://www.labour.gov.bc.ca/esb"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worksafebc.com/" TargetMode="External"/><Relationship Id="rId2" Type="http://schemas.openxmlformats.org/officeDocument/2006/relationships/hyperlink" Target="http://www.labour.gov.bc.ca/esb"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57425" y="4248150"/>
            <a:ext cx="5429955" cy="1446550"/>
          </a:xfrm>
          <a:prstGeom prst="rect">
            <a:avLst/>
          </a:prstGeom>
        </p:spPr>
        <p:txBody>
          <a:bodyPr wrap="square">
            <a:spAutoFit/>
          </a:bodyPr>
          <a:lstStyle/>
          <a:p>
            <a:pPr algn="ctr"/>
            <a:r>
              <a:rPr lang="en-US" sz="4400" b="1" dirty="0"/>
              <a:t>Legion Employment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Vacation Pay &amp; Time</a:t>
            </a:r>
          </a:p>
        </p:txBody>
      </p:sp>
      <p:sp>
        <p:nvSpPr>
          <p:cNvPr id="3" name="Content Placeholder 2"/>
          <p:cNvSpPr>
            <a:spLocks noGrp="1"/>
          </p:cNvSpPr>
          <p:nvPr>
            <p:ph idx="1"/>
          </p:nvPr>
        </p:nvSpPr>
        <p:spPr/>
        <p:txBody>
          <a:bodyPr>
            <a:normAutofit fontScale="92500" lnSpcReduction="10000"/>
          </a:bodyPr>
          <a:lstStyle/>
          <a:p>
            <a:r>
              <a:rPr lang="en-US" dirty="0"/>
              <a:t>Vacation pay 4% of wages for first four years and 6% in fifth year onwards</a:t>
            </a:r>
          </a:p>
          <a:p>
            <a:r>
              <a:rPr lang="en-US" dirty="0"/>
              <a:t>Employees are entitled to two weeks off after one year of employment and 3 weeks off after 5 years of employment</a:t>
            </a:r>
          </a:p>
          <a:p>
            <a:r>
              <a:rPr lang="en-US" dirty="0"/>
              <a:t>Vacation Pay &amp; Vacation Time separate calculations</a:t>
            </a:r>
          </a:p>
          <a:p>
            <a:r>
              <a:rPr lang="en-US" dirty="0"/>
              <a:t>Example:  Employee was on a Parental Leave, they accumulate time off, however not vacation pay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Statutory Holidays</a:t>
            </a:r>
          </a:p>
        </p:txBody>
      </p:sp>
      <p:sp>
        <p:nvSpPr>
          <p:cNvPr id="3" name="Content Placeholder 2"/>
          <p:cNvSpPr>
            <a:spLocks noGrp="1"/>
          </p:cNvSpPr>
          <p:nvPr>
            <p:ph idx="1"/>
          </p:nvPr>
        </p:nvSpPr>
        <p:spPr>
          <a:xfrm>
            <a:off x="457200" y="1600200"/>
            <a:ext cx="3886200" cy="4525963"/>
          </a:xfrm>
        </p:spPr>
        <p:txBody>
          <a:bodyPr/>
          <a:lstStyle/>
          <a:p>
            <a:r>
              <a:rPr lang="en-US" dirty="0"/>
              <a:t>New Years Day</a:t>
            </a:r>
          </a:p>
          <a:p>
            <a:r>
              <a:rPr lang="en-US" dirty="0"/>
              <a:t>Family Day</a:t>
            </a:r>
          </a:p>
          <a:p>
            <a:r>
              <a:rPr lang="en-US" dirty="0"/>
              <a:t>Good Friday</a:t>
            </a:r>
          </a:p>
          <a:p>
            <a:r>
              <a:rPr lang="en-US" dirty="0"/>
              <a:t>Victoria Day</a:t>
            </a:r>
          </a:p>
          <a:p>
            <a:r>
              <a:rPr lang="en-US" dirty="0"/>
              <a:t>Canada Day</a:t>
            </a:r>
          </a:p>
          <a:p>
            <a:r>
              <a:rPr kumimoji="0" lang="en-US" sz="3200" b="0" i="0" u="none" strike="noStrike" kern="1200" cap="none" spc="0" normalizeH="0" baseline="0" noProof="0" dirty="0">
                <a:ln>
                  <a:noFill/>
                </a:ln>
                <a:solidFill>
                  <a:schemeClr val="tx1"/>
                </a:solidFill>
                <a:effectLst/>
                <a:uLnTx/>
                <a:uFillTx/>
                <a:latin typeface="+mn-lt"/>
                <a:ea typeface="+mn-ea"/>
                <a:cs typeface="+mn-cs"/>
              </a:rPr>
              <a:t>BC Day</a:t>
            </a:r>
          </a:p>
          <a:p>
            <a:pPr marL="0" indent="0">
              <a:buNone/>
            </a:pPr>
            <a:endParaRPr lang="en-US" dirty="0"/>
          </a:p>
          <a:p>
            <a:endParaRPr lang="en-US" dirty="0"/>
          </a:p>
        </p:txBody>
      </p:sp>
      <p:sp>
        <p:nvSpPr>
          <p:cNvPr id="4" name="Content Placeholder 2"/>
          <p:cNvSpPr txBox="1">
            <a:spLocks/>
          </p:cNvSpPr>
          <p:nvPr/>
        </p:nvSpPr>
        <p:spPr>
          <a:xfrm>
            <a:off x="4495800" y="1562100"/>
            <a:ext cx="38862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err="1"/>
              <a:t>Labour</a:t>
            </a:r>
            <a:r>
              <a:rPr lang="en-US" sz="3200" dirty="0"/>
              <a:t> Day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a:t>Truth &amp; Reconciliation Day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a:t>Thanksgiving Day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a:t>Remembrance Day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Christmas</a:t>
            </a:r>
            <a:r>
              <a:rPr kumimoji="0" lang="en-US" sz="3200" b="0" i="0" u="none" strike="noStrike" kern="1200" cap="none" spc="0" normalizeH="0" noProof="0" dirty="0">
                <a:ln>
                  <a:noFill/>
                </a:ln>
                <a:solidFill>
                  <a:schemeClr val="tx1"/>
                </a:solidFill>
                <a:effectLst/>
                <a:uLnTx/>
                <a:uFillTx/>
                <a:latin typeface="+mn-lt"/>
                <a:ea typeface="+mn-ea"/>
                <a:cs typeface="+mn-cs"/>
              </a:rPr>
              <a:t> Day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Statutory Holidays</a:t>
            </a:r>
          </a:p>
        </p:txBody>
      </p:sp>
      <p:sp>
        <p:nvSpPr>
          <p:cNvPr id="3" name="Content Placeholder 2"/>
          <p:cNvSpPr>
            <a:spLocks noGrp="1"/>
          </p:cNvSpPr>
          <p:nvPr>
            <p:ph idx="1"/>
          </p:nvPr>
        </p:nvSpPr>
        <p:spPr/>
        <p:txBody>
          <a:bodyPr/>
          <a:lstStyle/>
          <a:p>
            <a:r>
              <a:rPr lang="en-US" dirty="0"/>
              <a:t>Employees qualify for average days pay</a:t>
            </a:r>
          </a:p>
          <a:p>
            <a:pPr lvl="1"/>
            <a:r>
              <a:rPr lang="en-US" dirty="0"/>
              <a:t>Employed for 30 days</a:t>
            </a:r>
          </a:p>
          <a:p>
            <a:pPr lvl="1"/>
            <a:r>
              <a:rPr lang="en-US" dirty="0"/>
              <a:t>Worked at least 15 of the previous 30 days</a:t>
            </a:r>
          </a:p>
          <a:p>
            <a:pPr lvl="1"/>
            <a:endParaRPr lang="en-US" dirty="0"/>
          </a:p>
          <a:p>
            <a:r>
              <a:rPr lang="en-US" dirty="0"/>
              <a:t>EEs who work Stat Holiday and qualify above</a:t>
            </a:r>
          </a:p>
          <a:p>
            <a:pPr lvl="1"/>
            <a:r>
              <a:rPr lang="en-US" dirty="0"/>
              <a:t>Paid at 1.5 times rate for hours worked </a:t>
            </a:r>
          </a:p>
          <a:p>
            <a:pPr lvl="1"/>
            <a:r>
              <a:rPr lang="en-US" dirty="0"/>
              <a:t>Plus average days pay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CB83-590D-965F-A868-CE4C75AB08A8}"/>
              </a:ext>
            </a:extLst>
          </p:cNvPr>
          <p:cNvSpPr>
            <a:spLocks noGrp="1"/>
          </p:cNvSpPr>
          <p:nvPr>
            <p:ph type="title"/>
          </p:nvPr>
        </p:nvSpPr>
        <p:spPr>
          <a:xfrm>
            <a:off x="387626" y="274638"/>
            <a:ext cx="8229600" cy="1143000"/>
          </a:xfrm>
        </p:spPr>
        <p:txBody>
          <a:bodyPr/>
          <a:lstStyle/>
          <a:p>
            <a:r>
              <a:rPr lang="en-US" b="1" dirty="0"/>
              <a:t>Paid Sick Leave</a:t>
            </a:r>
          </a:p>
        </p:txBody>
      </p:sp>
      <p:sp>
        <p:nvSpPr>
          <p:cNvPr id="3" name="Content Placeholder 2">
            <a:extLst>
              <a:ext uri="{FF2B5EF4-FFF2-40B4-BE49-F238E27FC236}">
                <a16:creationId xmlns:a16="http://schemas.microsoft.com/office/drawing/2014/main" id="{FB531441-6082-78A2-6A55-D10896FFA428}"/>
              </a:ext>
            </a:extLst>
          </p:cNvPr>
          <p:cNvSpPr>
            <a:spLocks noGrp="1"/>
          </p:cNvSpPr>
          <p:nvPr>
            <p:ph idx="1"/>
          </p:nvPr>
        </p:nvSpPr>
        <p:spPr/>
        <p:txBody>
          <a:bodyPr/>
          <a:lstStyle/>
          <a:p>
            <a:r>
              <a:rPr lang="en-US" dirty="0"/>
              <a:t>Maximum of 5 Paid Sick Day per calendar year</a:t>
            </a:r>
          </a:p>
          <a:p>
            <a:r>
              <a:rPr lang="en-US" dirty="0"/>
              <a:t>Employee is entitled to an average days pay for paid sick leave</a:t>
            </a:r>
          </a:p>
          <a:p>
            <a:r>
              <a:rPr lang="en-US" dirty="0"/>
              <a:t>Employers can request a doctor’s note</a:t>
            </a:r>
          </a:p>
        </p:txBody>
      </p:sp>
    </p:spTree>
    <p:extLst>
      <p:ext uri="{BB962C8B-B14F-4D97-AF65-F5344CB8AC3E}">
        <p14:creationId xmlns:p14="http://schemas.microsoft.com/office/powerpoint/2010/main" val="312368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Leaves of Absence</a:t>
            </a:r>
          </a:p>
        </p:txBody>
      </p:sp>
      <p:sp>
        <p:nvSpPr>
          <p:cNvPr id="3" name="Content Placeholder 2"/>
          <p:cNvSpPr>
            <a:spLocks noGrp="1"/>
          </p:cNvSpPr>
          <p:nvPr>
            <p:ph idx="1"/>
          </p:nvPr>
        </p:nvSpPr>
        <p:spPr/>
        <p:txBody>
          <a:bodyPr>
            <a:normAutofit fontScale="92500" lnSpcReduction="20000"/>
          </a:bodyPr>
          <a:lstStyle/>
          <a:p>
            <a:r>
              <a:rPr lang="en-US" b="1" dirty="0"/>
              <a:t>Pregnancy Leave </a:t>
            </a:r>
            <a:r>
              <a:rPr lang="en-US" dirty="0"/>
              <a:t>– 15 weeks unpaid leave</a:t>
            </a:r>
          </a:p>
          <a:p>
            <a:r>
              <a:rPr lang="en-US" b="1" dirty="0"/>
              <a:t>Parental Leave – </a:t>
            </a:r>
            <a:r>
              <a:rPr lang="en-US" dirty="0"/>
              <a:t>can be shared between parents</a:t>
            </a:r>
            <a:endParaRPr lang="en-US" b="1" dirty="0"/>
          </a:p>
          <a:p>
            <a:pPr lvl="1"/>
            <a:r>
              <a:rPr lang="en-US" dirty="0"/>
              <a:t>Standard (40 Weeks) – Extended (69 weeks)</a:t>
            </a:r>
          </a:p>
          <a:p>
            <a:r>
              <a:rPr lang="en-US" b="1" dirty="0"/>
              <a:t>Family Responsibility </a:t>
            </a:r>
            <a:r>
              <a:rPr lang="en-US" dirty="0"/>
              <a:t>– 5 unpaid days per year</a:t>
            </a:r>
          </a:p>
          <a:p>
            <a:r>
              <a:rPr lang="en-US" b="1" dirty="0"/>
              <a:t>Compassionate Care Leave </a:t>
            </a:r>
            <a:r>
              <a:rPr lang="en-US" dirty="0"/>
              <a:t>– up to 27 weeks unpaid leave in a 52 week period to care after terminally ill family member</a:t>
            </a:r>
          </a:p>
          <a:p>
            <a:r>
              <a:rPr lang="en-US" b="1" dirty="0"/>
              <a:t>Bereavement Leave </a:t>
            </a:r>
            <a:r>
              <a:rPr lang="en-US" dirty="0"/>
              <a:t>– 3 days unpaid leave</a:t>
            </a:r>
          </a:p>
          <a:p>
            <a:r>
              <a:rPr lang="en-US" b="1" dirty="0"/>
              <a:t>Jury Duty </a:t>
            </a:r>
            <a:r>
              <a:rPr lang="en-US" dirty="0"/>
              <a:t>– unpaid leave for the duration of duty</a:t>
            </a:r>
          </a:p>
          <a:p>
            <a:r>
              <a:rPr lang="en-US" b="1" dirty="0"/>
              <a:t>Reservists</a:t>
            </a:r>
            <a:r>
              <a:rPr lang="en-US" dirty="0"/>
              <a:t> – unpaid leave while deployed </a:t>
            </a:r>
          </a:p>
          <a:p>
            <a:endParaRPr lang="en-US" dirty="0"/>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Leaves of Absence</a:t>
            </a:r>
          </a:p>
        </p:txBody>
      </p:sp>
      <p:sp>
        <p:nvSpPr>
          <p:cNvPr id="3" name="Content Placeholder 2"/>
          <p:cNvSpPr>
            <a:spLocks noGrp="1"/>
          </p:cNvSpPr>
          <p:nvPr>
            <p:ph idx="1"/>
          </p:nvPr>
        </p:nvSpPr>
        <p:spPr/>
        <p:txBody>
          <a:bodyPr/>
          <a:lstStyle/>
          <a:p>
            <a:r>
              <a:rPr lang="en-US" dirty="0"/>
              <a:t>Employees expected to give as much notice as possible</a:t>
            </a:r>
          </a:p>
          <a:p>
            <a:r>
              <a:rPr lang="en-US" dirty="0"/>
              <a:t>Employees not required to give notice in writing or to disclose private information</a:t>
            </a:r>
          </a:p>
          <a:p>
            <a:r>
              <a:rPr lang="en-US" dirty="0"/>
              <a:t>Employer cannot terminate or change conditions of employment without employee’s written consent because of leave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Termination</a:t>
            </a:r>
          </a:p>
        </p:txBody>
      </p:sp>
      <p:sp>
        <p:nvSpPr>
          <p:cNvPr id="3" name="Content Placeholder 2"/>
          <p:cNvSpPr>
            <a:spLocks noGrp="1"/>
          </p:cNvSpPr>
          <p:nvPr>
            <p:ph idx="1"/>
          </p:nvPr>
        </p:nvSpPr>
        <p:spPr>
          <a:xfrm>
            <a:off x="457200" y="1417638"/>
            <a:ext cx="8229600" cy="4525963"/>
          </a:xfrm>
        </p:spPr>
        <p:txBody>
          <a:bodyPr/>
          <a:lstStyle/>
          <a:p>
            <a:r>
              <a:rPr lang="en-US" dirty="0"/>
              <a:t>Employees - not required to give notice</a:t>
            </a:r>
          </a:p>
          <a:p>
            <a:r>
              <a:rPr lang="en-US" dirty="0"/>
              <a:t>Employers – must give notice or pay in lieu</a:t>
            </a:r>
          </a:p>
          <a:p>
            <a:pPr lvl="1"/>
            <a:r>
              <a:rPr lang="en-US" dirty="0"/>
              <a:t>Dependent upon length of service</a:t>
            </a:r>
          </a:p>
          <a:p>
            <a:pPr lvl="2"/>
            <a:r>
              <a:rPr lang="en-US" dirty="0"/>
              <a:t>Up to 3 months – No Notice</a:t>
            </a:r>
          </a:p>
          <a:p>
            <a:pPr lvl="2"/>
            <a:r>
              <a:rPr lang="en-US" dirty="0"/>
              <a:t>3 months to 1 year – 1 week</a:t>
            </a:r>
          </a:p>
          <a:p>
            <a:pPr lvl="2"/>
            <a:r>
              <a:rPr lang="en-US" dirty="0"/>
              <a:t>After 1 year – 2 weeks</a:t>
            </a:r>
          </a:p>
          <a:p>
            <a:pPr lvl="2"/>
            <a:r>
              <a:rPr lang="en-US" dirty="0"/>
              <a:t>After 3 years – 1 week per year of service to max 8 weeks</a:t>
            </a:r>
          </a:p>
          <a:p>
            <a:pPr lvl="2">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a:t>ESA Complaints &amp; Penalties</a:t>
            </a:r>
          </a:p>
        </p:txBody>
      </p:sp>
      <p:sp>
        <p:nvSpPr>
          <p:cNvPr id="3" name="Content Placeholder 2"/>
          <p:cNvSpPr>
            <a:spLocks noGrp="1"/>
          </p:cNvSpPr>
          <p:nvPr>
            <p:ph idx="1"/>
          </p:nvPr>
        </p:nvSpPr>
        <p:spPr/>
        <p:txBody>
          <a:bodyPr>
            <a:normAutofit fontScale="92500" lnSpcReduction="20000"/>
          </a:bodyPr>
          <a:lstStyle/>
          <a:p>
            <a:r>
              <a:rPr lang="en-US" dirty="0"/>
              <a:t>ESA complaint driven</a:t>
            </a:r>
          </a:p>
          <a:p>
            <a:r>
              <a:rPr lang="en-US" dirty="0"/>
              <a:t>Time limit is 6 months</a:t>
            </a:r>
          </a:p>
          <a:p>
            <a:r>
              <a:rPr lang="en-US" dirty="0"/>
              <a:t>ESA Remedies include</a:t>
            </a:r>
          </a:p>
          <a:p>
            <a:pPr lvl="1"/>
            <a:r>
              <a:rPr lang="en-US" dirty="0"/>
              <a:t>Comply with requirements</a:t>
            </a:r>
          </a:p>
          <a:p>
            <a:pPr lvl="1"/>
            <a:r>
              <a:rPr lang="en-US" dirty="0"/>
              <a:t>Remedy or cease improper act</a:t>
            </a:r>
          </a:p>
          <a:p>
            <a:pPr lvl="1"/>
            <a:r>
              <a:rPr lang="en-US" dirty="0"/>
              <a:t>Pay wages to employee</a:t>
            </a:r>
          </a:p>
          <a:p>
            <a:pPr lvl="1"/>
            <a:r>
              <a:rPr lang="en-US" dirty="0"/>
              <a:t>Post a notice of contravention</a:t>
            </a:r>
          </a:p>
          <a:p>
            <a:pPr lvl="1"/>
            <a:r>
              <a:rPr lang="en-US" dirty="0"/>
              <a:t>Reinstate or compensate employee</a:t>
            </a:r>
          </a:p>
          <a:p>
            <a:pPr lvl="1"/>
            <a:r>
              <a:rPr lang="en-US" dirty="0"/>
              <a:t>Issue other orders – ie pay employee costs</a:t>
            </a:r>
          </a:p>
          <a:p>
            <a:pPr lvl="1"/>
            <a:r>
              <a:rPr lang="en-US" dirty="0"/>
              <a:t>Payment penalty from $500 to $10,000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More information </a:t>
            </a:r>
          </a:p>
          <a:p>
            <a:pPr lvl="1"/>
            <a:endParaRPr lang="en-US" dirty="0">
              <a:hlinkClick r:id="rId2"/>
            </a:endParaRPr>
          </a:p>
          <a:p>
            <a:pPr lvl="1" algn="ctr">
              <a:buNone/>
            </a:pPr>
            <a:r>
              <a:rPr lang="en-US" dirty="0">
                <a:hlinkClick r:id="rId2"/>
              </a:rPr>
              <a:t>www.labour.gov.bc.ca/esb</a:t>
            </a:r>
            <a:r>
              <a:rPr lang="en-US"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14550" y="4488440"/>
            <a:ext cx="5972175" cy="769441"/>
          </a:xfrm>
          <a:prstGeom prst="rect">
            <a:avLst/>
          </a:prstGeom>
        </p:spPr>
        <p:txBody>
          <a:bodyPr wrap="square">
            <a:spAutoFit/>
          </a:bodyPr>
          <a:lstStyle/>
          <a:p>
            <a:pPr algn="ctr"/>
            <a:r>
              <a:rPr lang="en-US" sz="4400" b="1" dirty="0"/>
              <a:t>BC Human Rights Code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Legislation Affecting Employment</a:t>
            </a:r>
          </a:p>
          <a:p>
            <a:r>
              <a:rPr lang="en-US" dirty="0"/>
              <a:t>Employment Lifecycle</a:t>
            </a:r>
          </a:p>
          <a:p>
            <a:r>
              <a:rPr lang="en-US" dirty="0"/>
              <a:t>Employment Best Practices</a:t>
            </a:r>
          </a:p>
          <a:p>
            <a:r>
              <a:rPr lang="en-US" dirty="0"/>
              <a:t>Workplace Bullying &amp; Harassment</a:t>
            </a:r>
          </a:p>
          <a:p>
            <a:r>
              <a:rPr lang="en-US" dirty="0"/>
              <a:t>Branch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Protected Grounds</a:t>
            </a:r>
          </a:p>
        </p:txBody>
      </p:sp>
      <p:sp>
        <p:nvSpPr>
          <p:cNvPr id="3" name="Content Placeholder 2"/>
          <p:cNvSpPr>
            <a:spLocks noGrp="1"/>
          </p:cNvSpPr>
          <p:nvPr>
            <p:ph idx="1"/>
          </p:nvPr>
        </p:nvSpPr>
        <p:spPr>
          <a:xfrm>
            <a:off x="457200" y="1600200"/>
            <a:ext cx="4105275" cy="4525963"/>
          </a:xfrm>
        </p:spPr>
        <p:txBody>
          <a:bodyPr/>
          <a:lstStyle/>
          <a:p>
            <a:r>
              <a:rPr lang="en-US" dirty="0"/>
              <a:t>Race</a:t>
            </a:r>
          </a:p>
          <a:p>
            <a:r>
              <a:rPr lang="en-US" dirty="0"/>
              <a:t>Colour</a:t>
            </a:r>
          </a:p>
          <a:p>
            <a:r>
              <a:rPr lang="en-US" dirty="0"/>
              <a:t>Ancestry</a:t>
            </a:r>
          </a:p>
          <a:p>
            <a:r>
              <a:rPr lang="en-US" dirty="0"/>
              <a:t>Place of Origin</a:t>
            </a:r>
          </a:p>
          <a:p>
            <a:r>
              <a:rPr lang="en-US" dirty="0"/>
              <a:t>Political Belief</a:t>
            </a:r>
          </a:p>
          <a:p>
            <a:r>
              <a:rPr lang="en-US" dirty="0"/>
              <a:t>Religion</a:t>
            </a:r>
          </a:p>
          <a:p>
            <a:r>
              <a:rPr lang="en-US" dirty="0"/>
              <a:t>Marital Status</a:t>
            </a:r>
          </a:p>
        </p:txBody>
      </p:sp>
      <p:sp>
        <p:nvSpPr>
          <p:cNvPr id="4" name="Content Placeholder 2"/>
          <p:cNvSpPr txBox="1">
            <a:spLocks/>
          </p:cNvSpPr>
          <p:nvPr/>
        </p:nvSpPr>
        <p:spPr>
          <a:xfrm>
            <a:off x="4714875" y="1590675"/>
            <a:ext cx="4105275"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a:t>Family Status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Physical</a:t>
            </a:r>
            <a:r>
              <a:rPr kumimoji="0" lang="en-US" sz="3200" b="0" i="0" u="none" strike="noStrike" kern="1200" cap="none" spc="0" normalizeH="0" noProof="0" dirty="0">
                <a:ln>
                  <a:noFill/>
                </a:ln>
                <a:solidFill>
                  <a:schemeClr val="tx1"/>
                </a:solidFill>
                <a:effectLst/>
                <a:uLnTx/>
                <a:uFillTx/>
                <a:latin typeface="+mn-lt"/>
                <a:ea typeface="+mn-ea"/>
                <a:cs typeface="+mn-cs"/>
              </a:rPr>
              <a:t> or Mental Disability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dirty="0"/>
              <a:t>Sex</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noProof="0" dirty="0">
                <a:ln>
                  <a:noFill/>
                </a:ln>
                <a:solidFill>
                  <a:schemeClr val="tx1"/>
                </a:solidFill>
                <a:effectLst/>
                <a:uLnTx/>
                <a:uFillTx/>
                <a:latin typeface="+mn-lt"/>
                <a:ea typeface="+mn-ea"/>
                <a:cs typeface="+mn-cs"/>
              </a:rPr>
              <a:t>Sexual Orientation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dirty="0"/>
              <a:t>Age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a:t>Human Rights in Employment</a:t>
            </a:r>
          </a:p>
        </p:txBody>
      </p:sp>
      <p:sp>
        <p:nvSpPr>
          <p:cNvPr id="3" name="Content Placeholder 2"/>
          <p:cNvSpPr>
            <a:spLocks noGrp="1"/>
          </p:cNvSpPr>
          <p:nvPr>
            <p:ph idx="1"/>
          </p:nvPr>
        </p:nvSpPr>
        <p:spPr/>
        <p:txBody>
          <a:bodyPr/>
          <a:lstStyle/>
          <a:p>
            <a:r>
              <a:rPr lang="en-US" dirty="0"/>
              <a:t>Discrimination in Employment Advertisements</a:t>
            </a:r>
          </a:p>
          <a:p>
            <a:pPr lvl="1"/>
            <a:r>
              <a:rPr lang="en-US" dirty="0"/>
              <a:t>Cannot publish an advertisement that expresses a limitation, specification or preference in any protected grounds</a:t>
            </a:r>
          </a:p>
          <a:p>
            <a:r>
              <a:rPr lang="en-US" dirty="0"/>
              <a:t>Discrimination in Wages</a:t>
            </a:r>
          </a:p>
          <a:p>
            <a:pPr lvl="1"/>
            <a:r>
              <a:rPr lang="en-US" dirty="0"/>
              <a:t>Equal pay for equal work regardless of gender</a:t>
            </a:r>
          </a:p>
          <a:p>
            <a:pPr lvl="1"/>
            <a:endParaRPr lang="en-US" dirty="0"/>
          </a:p>
          <a:p>
            <a:pPr lvl="1">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a:t>Human Rights in Employment</a:t>
            </a:r>
          </a:p>
        </p:txBody>
      </p:sp>
      <p:sp>
        <p:nvSpPr>
          <p:cNvPr id="3" name="Content Placeholder 2"/>
          <p:cNvSpPr>
            <a:spLocks noGrp="1"/>
          </p:cNvSpPr>
          <p:nvPr>
            <p:ph idx="1"/>
          </p:nvPr>
        </p:nvSpPr>
        <p:spPr/>
        <p:txBody>
          <a:bodyPr/>
          <a:lstStyle/>
          <a:p>
            <a:r>
              <a:rPr lang="en-US" dirty="0"/>
              <a:t>Discrimination in Employment</a:t>
            </a:r>
          </a:p>
          <a:p>
            <a:pPr lvl="1"/>
            <a:r>
              <a:rPr lang="en-US" dirty="0"/>
              <a:t>Cannot refuse to employ or continue to employ</a:t>
            </a:r>
          </a:p>
          <a:p>
            <a:pPr lvl="1"/>
            <a:r>
              <a:rPr lang="en-US" dirty="0"/>
              <a:t>Discriminate against a person or any term of employment on any of the prohibited grounds</a:t>
            </a:r>
          </a:p>
          <a:p>
            <a:pPr lvl="1"/>
            <a:r>
              <a:rPr lang="en-US" dirty="0"/>
              <a:t>Also includes Criminal or Summary convictions for offences unrelated to employment</a:t>
            </a:r>
          </a:p>
          <a:p>
            <a:pPr lvl="1">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More information </a:t>
            </a:r>
          </a:p>
          <a:p>
            <a:pPr lvl="1"/>
            <a:endParaRPr lang="en-US" dirty="0">
              <a:hlinkClick r:id="rId2"/>
            </a:endParaRPr>
          </a:p>
          <a:p>
            <a:pPr lvl="1" algn="ctr">
              <a:buNone/>
            </a:pPr>
            <a:r>
              <a:rPr lang="en-US" dirty="0">
                <a:hlinkClick r:id="rId3"/>
              </a:rPr>
              <a:t>www.bchrt.bc.ca</a:t>
            </a:r>
            <a:r>
              <a:rPr 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14550" y="4488440"/>
            <a:ext cx="5972175" cy="769441"/>
          </a:xfrm>
          <a:prstGeom prst="rect">
            <a:avLst/>
          </a:prstGeom>
        </p:spPr>
        <p:txBody>
          <a:bodyPr wrap="square">
            <a:spAutoFit/>
          </a:bodyPr>
          <a:lstStyle/>
          <a:p>
            <a:pPr algn="ctr"/>
            <a:r>
              <a:rPr lang="en-US" sz="4400" b="1" dirty="0"/>
              <a:t>Worksafe BC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a:t>Workers Compensation Legislation</a:t>
            </a:r>
          </a:p>
        </p:txBody>
      </p:sp>
      <p:sp>
        <p:nvSpPr>
          <p:cNvPr id="3" name="Content Placeholder 2"/>
          <p:cNvSpPr>
            <a:spLocks noGrp="1"/>
          </p:cNvSpPr>
          <p:nvPr>
            <p:ph idx="1"/>
          </p:nvPr>
        </p:nvSpPr>
        <p:spPr/>
        <p:txBody>
          <a:bodyPr>
            <a:normAutofit fontScale="77500" lnSpcReduction="20000"/>
          </a:bodyPr>
          <a:lstStyle/>
          <a:p>
            <a:r>
              <a:rPr lang="en-US" dirty="0"/>
              <a:t>Deals with compensating &amp; rehabilitating workers who suffer work related injuries</a:t>
            </a:r>
          </a:p>
          <a:p>
            <a:r>
              <a:rPr lang="en-US" dirty="0"/>
              <a:t>Funded entirely by employers</a:t>
            </a:r>
          </a:p>
          <a:p>
            <a:pPr lvl="0"/>
            <a:r>
              <a:rPr lang="en-CA" dirty="0"/>
              <a:t>All employers must register with Worksafe and pay premiums</a:t>
            </a:r>
            <a:endParaRPr lang="en-US" dirty="0"/>
          </a:p>
          <a:p>
            <a:pPr lvl="0"/>
            <a:r>
              <a:rPr lang="en-CA" dirty="0"/>
              <a:t>Premiums are based on a rate per $100 of earnings to a maximum each year</a:t>
            </a:r>
            <a:endParaRPr lang="en-US" dirty="0"/>
          </a:p>
          <a:p>
            <a:pPr lvl="0"/>
            <a:r>
              <a:rPr lang="en-CA" dirty="0"/>
              <a:t>The rate is determined by Industry Classification and claims experience</a:t>
            </a:r>
          </a:p>
          <a:p>
            <a:pPr lvl="1"/>
            <a:r>
              <a:rPr lang="en-US" dirty="0"/>
              <a:t>Classification Unit 761057:</a:t>
            </a:r>
            <a:br>
              <a:rPr lang="en-US" dirty="0"/>
            </a:br>
            <a:r>
              <a:rPr lang="en-US" dirty="0"/>
              <a:t>Legions &amp; Other Similar Social Clubs</a:t>
            </a:r>
          </a:p>
          <a:p>
            <a:pPr lvl="1"/>
            <a:r>
              <a:rPr lang="en-US" dirty="0"/>
              <a:t>2025 Rate 0.89 per hundred (down 19.8</a:t>
            </a:r>
            <a:r>
              <a:rPr lang="en-US"/>
              <a:t>% from 2024 rates)</a:t>
            </a:r>
            <a:endParaRPr lang="en-US" dirty="0"/>
          </a:p>
          <a:p>
            <a:pPr lvl="1"/>
            <a:r>
              <a:rPr lang="en-US" dirty="0"/>
              <a:t>Claims experience – discount or surcharge</a:t>
            </a:r>
            <a:endParaRPr lang="en-CA" dirty="0"/>
          </a:p>
          <a:p>
            <a:pPr lvl="0"/>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a:t>Workers Compensation Legislation</a:t>
            </a:r>
          </a:p>
        </p:txBody>
      </p:sp>
      <p:sp>
        <p:nvSpPr>
          <p:cNvPr id="3" name="Content Placeholder 2"/>
          <p:cNvSpPr>
            <a:spLocks noGrp="1"/>
          </p:cNvSpPr>
          <p:nvPr>
            <p:ph idx="1"/>
          </p:nvPr>
        </p:nvSpPr>
        <p:spPr/>
        <p:txBody>
          <a:bodyPr>
            <a:normAutofit/>
          </a:bodyPr>
          <a:lstStyle/>
          <a:p>
            <a:r>
              <a:rPr lang="en-US" dirty="0"/>
              <a:t>Duty to Maintain Employment</a:t>
            </a:r>
          </a:p>
          <a:p>
            <a:pPr lvl="1"/>
            <a:r>
              <a:rPr lang="en-US" dirty="0"/>
              <a:t>More than 20 employees</a:t>
            </a:r>
          </a:p>
          <a:p>
            <a:pPr lvl="1"/>
            <a:r>
              <a:rPr lang="en-US" dirty="0"/>
              <a:t>Employee has been employed for more than 1 year</a:t>
            </a:r>
          </a:p>
          <a:p>
            <a:pPr lvl="1"/>
            <a:r>
              <a:rPr lang="en-US" dirty="0"/>
              <a:t>Must maintain employment for 6 months</a:t>
            </a:r>
            <a:endParaRPr lang="en-CA" dirty="0"/>
          </a:p>
          <a:p>
            <a:pPr lvl="0"/>
            <a:endParaRPr lang="en-US" dirty="0"/>
          </a:p>
          <a:p>
            <a:endParaRPr lang="en-US" dirty="0"/>
          </a:p>
        </p:txBody>
      </p:sp>
    </p:spTree>
    <p:extLst>
      <p:ext uri="{BB962C8B-B14F-4D97-AF65-F5344CB8AC3E}">
        <p14:creationId xmlns:p14="http://schemas.microsoft.com/office/powerpoint/2010/main" val="3308448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14550" y="4488440"/>
            <a:ext cx="5972175" cy="1446550"/>
          </a:xfrm>
          <a:prstGeom prst="rect">
            <a:avLst/>
          </a:prstGeom>
        </p:spPr>
        <p:txBody>
          <a:bodyPr wrap="square">
            <a:spAutoFit/>
          </a:bodyPr>
          <a:lstStyle/>
          <a:p>
            <a:pPr algn="ctr"/>
            <a:r>
              <a:rPr lang="en-US" sz="4400" b="1" dirty="0"/>
              <a:t>Occupational Health &amp; Safety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OHS Regulations</a:t>
            </a:r>
          </a:p>
        </p:txBody>
      </p:sp>
      <p:sp>
        <p:nvSpPr>
          <p:cNvPr id="3" name="Content Placeholder 2"/>
          <p:cNvSpPr>
            <a:spLocks noGrp="1"/>
          </p:cNvSpPr>
          <p:nvPr>
            <p:ph idx="1"/>
          </p:nvPr>
        </p:nvSpPr>
        <p:spPr/>
        <p:txBody>
          <a:bodyPr/>
          <a:lstStyle/>
          <a:p>
            <a:r>
              <a:rPr lang="en-US" dirty="0"/>
              <a:t>Legal requirements that must be met by all workplaces under the inspection jurisdiction of WorkSafeBC. </a:t>
            </a:r>
          </a:p>
          <a:p>
            <a:r>
              <a:rPr lang="en-US" dirty="0"/>
              <a:t>Many sections of the Regulation have associated guidelines and policies</a:t>
            </a:r>
          </a:p>
          <a:p>
            <a:r>
              <a:rPr lang="en-US" dirty="0"/>
              <a:t>Employees have the right to </a:t>
            </a:r>
          </a:p>
          <a:p>
            <a:pPr lvl="1"/>
            <a:r>
              <a:rPr lang="en-US" dirty="0"/>
              <a:t>Participate in the Health &amp; Safety Process</a:t>
            </a:r>
          </a:p>
          <a:p>
            <a:pPr lvl="1"/>
            <a:r>
              <a:rPr lang="en-US" dirty="0"/>
              <a:t>Refuse unsafe work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More information </a:t>
            </a:r>
          </a:p>
          <a:p>
            <a:pPr lvl="1"/>
            <a:endParaRPr lang="en-US" dirty="0">
              <a:hlinkClick r:id="rId2"/>
            </a:endParaRPr>
          </a:p>
          <a:p>
            <a:pPr lvl="1" algn="ctr">
              <a:buNone/>
            </a:pPr>
            <a:r>
              <a:rPr lang="en-US" dirty="0">
                <a:hlinkClick r:id="rId3"/>
              </a:rPr>
              <a:t>www.worksafebc.com</a:t>
            </a:r>
            <a:r>
              <a:rPr lang="en-U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Misconceptions in the Legion </a:t>
            </a:r>
          </a:p>
        </p:txBody>
      </p:sp>
      <p:sp>
        <p:nvSpPr>
          <p:cNvPr id="3" name="Content Placeholder 2"/>
          <p:cNvSpPr>
            <a:spLocks noGrp="1"/>
          </p:cNvSpPr>
          <p:nvPr>
            <p:ph idx="1"/>
          </p:nvPr>
        </p:nvSpPr>
        <p:spPr/>
        <p:txBody>
          <a:bodyPr/>
          <a:lstStyle/>
          <a:p>
            <a:r>
              <a:rPr lang="en-US" dirty="0"/>
              <a:t>Legions are different and don’t need to follow employment regulations</a:t>
            </a:r>
          </a:p>
          <a:p>
            <a:r>
              <a:rPr lang="en-US" dirty="0"/>
              <a:t>Employees cannot be dismissed without cause</a:t>
            </a:r>
          </a:p>
          <a:p>
            <a:r>
              <a:rPr lang="en-US" dirty="0"/>
              <a:t>Employees can be fired at anytime with no cost</a:t>
            </a:r>
          </a:p>
          <a:p>
            <a:r>
              <a:rPr lang="en-US" dirty="0"/>
              <a:t>Members have the right to know how much employees make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14550" y="4488440"/>
            <a:ext cx="5972175" cy="769441"/>
          </a:xfrm>
          <a:prstGeom prst="rect">
            <a:avLst/>
          </a:prstGeom>
        </p:spPr>
        <p:txBody>
          <a:bodyPr wrap="square">
            <a:spAutoFit/>
          </a:bodyPr>
          <a:lstStyle/>
          <a:p>
            <a:pPr algn="ctr"/>
            <a:r>
              <a:rPr lang="en-US" sz="4400" b="1" dirty="0"/>
              <a:t>Privacy Legislation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lvl="1" algn="ctr">
              <a:buNone/>
            </a:pPr>
            <a:r>
              <a:rPr lang="en-CA" sz="3200" b="1" dirty="0"/>
              <a:t>Federal Act </a:t>
            </a:r>
            <a:r>
              <a:rPr lang="en-CA" sz="3200" dirty="0"/>
              <a:t> </a:t>
            </a:r>
          </a:p>
          <a:p>
            <a:pPr lvl="1" algn="ctr">
              <a:buNone/>
            </a:pPr>
            <a:r>
              <a:rPr lang="en-CA" dirty="0"/>
              <a:t>Personal Information Protection &amp; Electronic Documents Act (PIPEDA)</a:t>
            </a:r>
          </a:p>
          <a:p>
            <a:pPr lvl="1" algn="ctr">
              <a:buNone/>
            </a:pPr>
            <a:endParaRPr lang="en-US" dirty="0"/>
          </a:p>
          <a:p>
            <a:pPr lvl="1" algn="ctr">
              <a:buNone/>
            </a:pPr>
            <a:r>
              <a:rPr lang="en-CA" sz="3200" b="1" dirty="0"/>
              <a:t>Provincial Act</a:t>
            </a:r>
          </a:p>
          <a:p>
            <a:pPr lvl="1" algn="ctr">
              <a:buNone/>
            </a:pPr>
            <a:r>
              <a:rPr lang="en-CA" dirty="0"/>
              <a:t>Personal Information Protection Act ( PIPA)</a:t>
            </a:r>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PIPA</a:t>
            </a:r>
          </a:p>
        </p:txBody>
      </p:sp>
      <p:sp>
        <p:nvSpPr>
          <p:cNvPr id="3" name="Content Placeholder 2"/>
          <p:cNvSpPr>
            <a:spLocks noGrp="1"/>
          </p:cNvSpPr>
          <p:nvPr>
            <p:ph idx="1"/>
          </p:nvPr>
        </p:nvSpPr>
        <p:spPr/>
        <p:txBody>
          <a:bodyPr>
            <a:normAutofit/>
          </a:bodyPr>
          <a:lstStyle/>
          <a:p>
            <a:pPr lvl="2"/>
            <a:r>
              <a:rPr lang="en-CA" dirty="0"/>
              <a:t>PIPA legislation supersedes any other legislation</a:t>
            </a:r>
            <a:endParaRPr lang="en-US" sz="2800" dirty="0"/>
          </a:p>
          <a:p>
            <a:pPr lvl="2"/>
            <a:r>
              <a:rPr lang="en-CA" dirty="0"/>
              <a:t>Personal information means information about an identifiable individual, including:</a:t>
            </a:r>
            <a:endParaRPr lang="en-US" sz="2800" dirty="0"/>
          </a:p>
          <a:p>
            <a:pPr lvl="3"/>
            <a:r>
              <a:rPr lang="en-CA" dirty="0"/>
              <a:t>Name, age, weight, height.</a:t>
            </a:r>
            <a:endParaRPr lang="en-US" sz="2400" dirty="0"/>
          </a:p>
          <a:p>
            <a:pPr lvl="3"/>
            <a:r>
              <a:rPr lang="en-CA" dirty="0"/>
              <a:t>Home address and phone number.</a:t>
            </a:r>
            <a:endParaRPr lang="en-US" sz="2400" dirty="0"/>
          </a:p>
          <a:p>
            <a:pPr lvl="3"/>
            <a:r>
              <a:rPr lang="en-CA" dirty="0"/>
              <a:t>Race, ethnic origin, sexual orientation.</a:t>
            </a:r>
            <a:endParaRPr lang="en-US" sz="2400" dirty="0"/>
          </a:p>
          <a:p>
            <a:pPr lvl="3"/>
            <a:r>
              <a:rPr lang="en-CA" dirty="0"/>
              <a:t>Medical information.</a:t>
            </a:r>
            <a:endParaRPr lang="en-US" sz="2400" dirty="0"/>
          </a:p>
          <a:p>
            <a:pPr lvl="3"/>
            <a:r>
              <a:rPr lang="en-CA" dirty="0"/>
              <a:t>Marital status and religion</a:t>
            </a:r>
            <a:endParaRPr lang="en-US" sz="2400" dirty="0"/>
          </a:p>
          <a:p>
            <a:pPr lvl="3"/>
            <a:r>
              <a:rPr lang="en-CA" dirty="0"/>
              <a:t>Education</a:t>
            </a:r>
            <a:endParaRPr lang="en-US" sz="2400" dirty="0"/>
          </a:p>
          <a:p>
            <a:pPr lvl="3"/>
            <a:r>
              <a:rPr lang="en-CA" dirty="0"/>
              <a:t>Employment information</a:t>
            </a:r>
            <a:r>
              <a:rPr lang="en-CA" sz="2400" dirty="0"/>
              <a:t>, wages, etc</a:t>
            </a:r>
            <a:endParaRPr lang="en-US" sz="2400"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PIPA</a:t>
            </a:r>
          </a:p>
        </p:txBody>
      </p:sp>
      <p:sp>
        <p:nvSpPr>
          <p:cNvPr id="3" name="Content Placeholder 2"/>
          <p:cNvSpPr>
            <a:spLocks noGrp="1"/>
          </p:cNvSpPr>
          <p:nvPr>
            <p:ph idx="1"/>
          </p:nvPr>
        </p:nvSpPr>
        <p:spPr/>
        <p:txBody>
          <a:bodyPr/>
          <a:lstStyle/>
          <a:p>
            <a:pPr lvl="2"/>
            <a:r>
              <a:rPr lang="en-CA" dirty="0"/>
              <a:t>Personal information does not include the name, job title, business address, telephone number or other contact information of an individual at a place business.</a:t>
            </a:r>
            <a:endParaRPr lang="en-US" dirty="0"/>
          </a:p>
          <a:p>
            <a:pPr lvl="2"/>
            <a:r>
              <a:rPr lang="en-CA" dirty="0"/>
              <a:t>Volunteers are considered employees under PIPA and personal information must be treated the same as with employees</a:t>
            </a:r>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14550" y="4488440"/>
            <a:ext cx="5972175" cy="769441"/>
          </a:xfrm>
          <a:prstGeom prst="rect">
            <a:avLst/>
          </a:prstGeom>
        </p:spPr>
        <p:txBody>
          <a:bodyPr wrap="square">
            <a:spAutoFit/>
          </a:bodyPr>
          <a:lstStyle/>
          <a:p>
            <a:pPr algn="ctr"/>
            <a:r>
              <a:rPr lang="en-US" sz="4400" b="1" dirty="0"/>
              <a:t>Common Law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Common Law Considerations</a:t>
            </a:r>
          </a:p>
        </p:txBody>
      </p:sp>
      <p:sp>
        <p:nvSpPr>
          <p:cNvPr id="3" name="Content Placeholder 2"/>
          <p:cNvSpPr>
            <a:spLocks noGrp="1"/>
          </p:cNvSpPr>
          <p:nvPr>
            <p:ph idx="1"/>
          </p:nvPr>
        </p:nvSpPr>
        <p:spPr/>
        <p:txBody>
          <a:bodyPr/>
          <a:lstStyle/>
          <a:p>
            <a:pPr lvl="0"/>
            <a:r>
              <a:rPr lang="en-CA" dirty="0"/>
              <a:t>BC ESA covers the </a:t>
            </a:r>
            <a:r>
              <a:rPr lang="en-CA" u="sng" dirty="0"/>
              <a:t>minimum</a:t>
            </a:r>
            <a:r>
              <a:rPr lang="en-CA" dirty="0"/>
              <a:t> standards of employment in BC</a:t>
            </a:r>
          </a:p>
          <a:p>
            <a:pPr lvl="0"/>
            <a:r>
              <a:rPr lang="en-CA" dirty="0"/>
              <a:t>Terminations, Wrongful &amp; Constructive Dismissal are areas where common law may become a factor</a:t>
            </a:r>
          </a:p>
          <a:p>
            <a:r>
              <a:rPr lang="en-CA" dirty="0"/>
              <a:t>Courts look at previous cases when making decisions</a:t>
            </a:r>
            <a:endParaRPr lang="en-US" dirty="0"/>
          </a:p>
          <a:p>
            <a:pPr lvl="0"/>
            <a:endParaRPr lang="en-US"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14550" y="4488440"/>
            <a:ext cx="5972175" cy="769441"/>
          </a:xfrm>
          <a:prstGeom prst="rect">
            <a:avLst/>
          </a:prstGeom>
        </p:spPr>
        <p:txBody>
          <a:bodyPr wrap="square">
            <a:spAutoFit/>
          </a:bodyPr>
          <a:lstStyle/>
          <a:p>
            <a:pPr algn="ctr"/>
            <a:r>
              <a:rPr lang="en-US" sz="4400" b="1" dirty="0"/>
              <a:t>Union Agreements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a:t>Collective Agreements cannot contract out of the BC ESA</a:t>
            </a:r>
          </a:p>
          <a:p>
            <a:pPr lvl="1">
              <a:buFont typeface="Arial" pitchFamily="34" charset="0"/>
              <a:buChar char="•"/>
            </a:pPr>
            <a:r>
              <a:rPr lang="en-US" dirty="0"/>
              <a:t>Executive Committees of branches with unions should:</a:t>
            </a:r>
          </a:p>
          <a:p>
            <a:pPr lvl="2">
              <a:buFont typeface="Arial" pitchFamily="34" charset="0"/>
              <a:buChar char="•"/>
            </a:pPr>
            <a:r>
              <a:rPr lang="en-US" dirty="0"/>
              <a:t>Understand the Collective Agreement</a:t>
            </a:r>
          </a:p>
          <a:p>
            <a:pPr lvl="2">
              <a:buFont typeface="Arial" pitchFamily="34" charset="0"/>
              <a:buChar char="•"/>
            </a:pPr>
            <a:r>
              <a:rPr lang="en-US" dirty="0"/>
              <a:t>Retain assistance with contract negotiations &amp; administration if no previous experience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14550" y="4488440"/>
            <a:ext cx="5429955" cy="769441"/>
          </a:xfrm>
          <a:prstGeom prst="rect">
            <a:avLst/>
          </a:prstGeom>
        </p:spPr>
        <p:txBody>
          <a:bodyPr wrap="square">
            <a:spAutoFit/>
          </a:bodyPr>
          <a:lstStyle/>
          <a:p>
            <a:pPr algn="ctr"/>
            <a:r>
              <a:rPr lang="en-US" sz="4400" b="1" dirty="0"/>
              <a:t>Employment Life Cycle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Recruitment</a:t>
            </a:r>
          </a:p>
          <a:p>
            <a:r>
              <a:rPr lang="en-US" dirty="0"/>
              <a:t>Hiring</a:t>
            </a:r>
          </a:p>
          <a:p>
            <a:r>
              <a:rPr lang="en-US" dirty="0"/>
              <a:t>During Employment</a:t>
            </a:r>
          </a:p>
          <a:p>
            <a:r>
              <a:rPr lang="en-US" dirty="0"/>
              <a:t>Termination</a:t>
            </a:r>
          </a:p>
          <a:p>
            <a:r>
              <a:rPr lang="en-US" dirty="0"/>
              <a:t>Post Employment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47900" y="3905250"/>
            <a:ext cx="5429955" cy="1446550"/>
          </a:xfrm>
          <a:prstGeom prst="rect">
            <a:avLst/>
          </a:prstGeom>
        </p:spPr>
        <p:txBody>
          <a:bodyPr wrap="square">
            <a:spAutoFit/>
          </a:bodyPr>
          <a:lstStyle/>
          <a:p>
            <a:pPr algn="ctr"/>
            <a:r>
              <a:rPr lang="en-US" sz="4400" b="1" dirty="0"/>
              <a:t>Legislation Affecting Legion Employment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b="1" dirty="0"/>
              <a:t>Recruitment</a:t>
            </a:r>
          </a:p>
        </p:txBody>
      </p:sp>
      <p:sp>
        <p:nvSpPr>
          <p:cNvPr id="5" name="Subtitle 4"/>
          <p:cNvSpPr>
            <a:spLocks noGrp="1"/>
          </p:cNvSpPr>
          <p:nvPr>
            <p:ph type="subTitle" idx="1"/>
          </p:nvPr>
        </p:nvSpPr>
        <p:spPr/>
        <p:txBody>
          <a:bodyPr/>
          <a:lstStyle/>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Advertising</a:t>
            </a:r>
          </a:p>
        </p:txBody>
      </p:sp>
      <p:sp>
        <p:nvSpPr>
          <p:cNvPr id="3" name="Content Placeholder 2"/>
          <p:cNvSpPr>
            <a:spLocks noGrp="1"/>
          </p:cNvSpPr>
          <p:nvPr>
            <p:ph idx="1"/>
          </p:nvPr>
        </p:nvSpPr>
        <p:spPr/>
        <p:txBody>
          <a:bodyPr/>
          <a:lstStyle/>
          <a:p>
            <a:pPr marL="742950" lvl="2" indent="-285750"/>
            <a:r>
              <a:rPr lang="en-CA" dirty="0"/>
              <a:t>Ensure ads do not include any discriminatory areas such as sex, race etc</a:t>
            </a:r>
            <a:endParaRPr lang="en-US" dirty="0"/>
          </a:p>
          <a:p>
            <a:pPr marL="742950" lvl="2" indent="-285750"/>
            <a:r>
              <a:rPr lang="en-CA" dirty="0"/>
              <a:t>Can include minimum age of 19 as it is a bona fide occupational requirement</a:t>
            </a:r>
            <a:endParaRPr lang="en-US" dirty="0"/>
          </a:p>
          <a:p>
            <a:pPr marL="742950" lvl="2" indent="-285750"/>
            <a:r>
              <a:rPr lang="en-CA" dirty="0"/>
              <a:t>Can Include necessary certifications such as Serve it Right or Foodsafe</a:t>
            </a:r>
            <a:endParaRPr lang="en-US" dirty="0"/>
          </a:p>
          <a:p>
            <a:pPr lvl="1">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Interviewing</a:t>
            </a:r>
          </a:p>
        </p:txBody>
      </p:sp>
      <p:sp>
        <p:nvSpPr>
          <p:cNvPr id="3" name="Content Placeholder 2"/>
          <p:cNvSpPr>
            <a:spLocks noGrp="1"/>
          </p:cNvSpPr>
          <p:nvPr>
            <p:ph idx="1"/>
          </p:nvPr>
        </p:nvSpPr>
        <p:spPr/>
        <p:txBody>
          <a:bodyPr>
            <a:normAutofit/>
          </a:bodyPr>
          <a:lstStyle/>
          <a:p>
            <a:pPr marL="742950" lvl="2" indent="-285750"/>
            <a:r>
              <a:rPr lang="en-US" sz="2800" dirty="0"/>
              <a:t>What questions can and can’t you ask</a:t>
            </a:r>
          </a:p>
          <a:p>
            <a:pPr marL="1257300" lvl="3" indent="-400050"/>
            <a:r>
              <a:rPr lang="en-US" sz="2800" dirty="0"/>
              <a:t>Questions that are relevant to the position</a:t>
            </a:r>
          </a:p>
          <a:p>
            <a:pPr marL="1257300" lvl="3" indent="-400050"/>
            <a:r>
              <a:rPr lang="en-US" sz="2800" dirty="0"/>
              <a:t>No questions on prohibited areas under Human Rights</a:t>
            </a:r>
          </a:p>
          <a:p>
            <a:pPr lvl="1"/>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Content Placeholder 2"/>
          <p:cNvSpPr>
            <a:spLocks noGrp="1"/>
          </p:cNvSpPr>
          <p:nvPr>
            <p:ph idx="1"/>
          </p:nvPr>
        </p:nvSpPr>
        <p:spPr/>
        <p:txBody>
          <a:bodyPr/>
          <a:lstStyle/>
          <a:p>
            <a:pPr marL="742950" lvl="2" indent="-285750"/>
            <a:r>
              <a:rPr lang="en-CA" dirty="0"/>
              <a:t>Ensure complete references are completed on prospective employees</a:t>
            </a:r>
            <a:endParaRPr lang="en-US" dirty="0"/>
          </a:p>
          <a:p>
            <a:pPr marL="742950" lvl="2" indent="-285750"/>
            <a:r>
              <a:rPr lang="en-CA" dirty="0"/>
              <a:t>Always speak to at least two previous supervisors from past &amp;/or current employers</a:t>
            </a:r>
            <a:endParaRPr lang="en-US" dirty="0"/>
          </a:p>
          <a:p>
            <a:pPr marL="742950" lvl="2" indent="-285750"/>
            <a:r>
              <a:rPr lang="en-CA" dirty="0"/>
              <a:t>Ask questions regarding their past performance including length of time worked (comparing to what information the candidate gave), responsibilities, strengths, weaknesses, how they got along with others, how they handled stressful situations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a:t>Hiring</a:t>
            </a: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Employment Letter</a:t>
            </a:r>
          </a:p>
        </p:txBody>
      </p:sp>
      <p:sp>
        <p:nvSpPr>
          <p:cNvPr id="5" name="Content Placeholder 4"/>
          <p:cNvSpPr>
            <a:spLocks noGrp="1"/>
          </p:cNvSpPr>
          <p:nvPr>
            <p:ph idx="1"/>
          </p:nvPr>
        </p:nvSpPr>
        <p:spPr/>
        <p:txBody>
          <a:bodyPr/>
          <a:lstStyle/>
          <a:p>
            <a:pPr lvl="2"/>
            <a:r>
              <a:rPr lang="en-CA" dirty="0"/>
              <a:t>Wages</a:t>
            </a:r>
            <a:endParaRPr lang="en-US" dirty="0"/>
          </a:p>
          <a:p>
            <a:pPr lvl="2"/>
            <a:r>
              <a:rPr lang="en-CA" dirty="0"/>
              <a:t>Expected hours of work</a:t>
            </a:r>
            <a:endParaRPr lang="en-US" dirty="0"/>
          </a:p>
          <a:p>
            <a:pPr lvl="2"/>
            <a:r>
              <a:rPr lang="en-CA" dirty="0"/>
              <a:t>Probation clauses</a:t>
            </a:r>
            <a:endParaRPr lang="en-US" dirty="0"/>
          </a:p>
          <a:p>
            <a:pPr lvl="2"/>
            <a:r>
              <a:rPr lang="en-CA" dirty="0"/>
              <a:t>Termination provisions</a:t>
            </a:r>
            <a:endParaRPr lang="en-US" dirty="0"/>
          </a:p>
          <a:p>
            <a:pPr lvl="2"/>
            <a:r>
              <a:rPr lang="en-CA" dirty="0"/>
              <a:t>Job Description</a:t>
            </a:r>
            <a:endParaRPr lang="en-US" dirty="0"/>
          </a:p>
          <a:p>
            <a:pPr lvl="2"/>
            <a:r>
              <a:rPr lang="en-CA" dirty="0"/>
              <a:t>Benefits (if applicable)</a:t>
            </a:r>
            <a:endParaRPr lang="en-US" dirty="0"/>
          </a:p>
          <a:p>
            <a:pPr lvl="2"/>
            <a:r>
              <a:rPr lang="en-CA" dirty="0"/>
              <a:t>Reference to policies or handbook</a:t>
            </a:r>
            <a:endParaRPr lang="en-US" dirty="0"/>
          </a:p>
          <a:p>
            <a:pPr lvl="2"/>
            <a:r>
              <a:rPr lang="en-CA" dirty="0"/>
              <a:t>Independent legal advice</a:t>
            </a:r>
            <a:endParaRPr lang="en-US" dirty="0"/>
          </a:p>
          <a:p>
            <a:pPr lvl="2"/>
            <a:r>
              <a:rPr lang="en-US" dirty="0"/>
              <a:t>Must be signed before person starts work</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Orientation &amp; Training</a:t>
            </a:r>
          </a:p>
        </p:txBody>
      </p:sp>
      <p:sp>
        <p:nvSpPr>
          <p:cNvPr id="3" name="Content Placeholder 2"/>
          <p:cNvSpPr>
            <a:spLocks noGrp="1"/>
          </p:cNvSpPr>
          <p:nvPr>
            <p:ph idx="1"/>
          </p:nvPr>
        </p:nvSpPr>
        <p:spPr/>
        <p:txBody>
          <a:bodyPr/>
          <a:lstStyle/>
          <a:p>
            <a:pPr lvl="2"/>
            <a:r>
              <a:rPr lang="en-CA" dirty="0"/>
              <a:t>A complete orientation on job procedures and policies should be conducted</a:t>
            </a:r>
          </a:p>
          <a:p>
            <a:pPr lvl="2"/>
            <a:r>
              <a:rPr lang="en-CA" dirty="0"/>
              <a:t>Employee should be clear on all areas, customer service, performance expectations, duties, etc</a:t>
            </a:r>
            <a:endParaRPr lang="en-US" dirty="0"/>
          </a:p>
          <a:p>
            <a:pPr lvl="2"/>
            <a:r>
              <a:rPr lang="en-CA" dirty="0"/>
              <a:t>Ensure the employee has a person they can go to with questions</a:t>
            </a:r>
            <a:endParaRPr lang="en-US" dirty="0"/>
          </a:p>
          <a:p>
            <a:pPr lvl="2"/>
            <a:r>
              <a:rPr lang="en-CA" dirty="0"/>
              <a:t>Follow up to ensure if any areas need to be readdressed</a:t>
            </a:r>
            <a:endParaRPr lang="en-US" dirty="0"/>
          </a:p>
          <a:p>
            <a:pPr lvl="2"/>
            <a:r>
              <a:rPr lang="en-CA" dirty="0"/>
              <a:t>Without proper training how can an employee perform the job as expected</a:t>
            </a:r>
            <a:endParaRPr lang="en-US" dirty="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Employee or Contractor</a:t>
            </a:r>
          </a:p>
        </p:txBody>
      </p:sp>
      <p:sp>
        <p:nvSpPr>
          <p:cNvPr id="3" name="Content Placeholder 2"/>
          <p:cNvSpPr>
            <a:spLocks noGrp="1"/>
          </p:cNvSpPr>
          <p:nvPr>
            <p:ph idx="1"/>
          </p:nvPr>
        </p:nvSpPr>
        <p:spPr>
          <a:xfrm>
            <a:off x="457200" y="1285875"/>
            <a:ext cx="8229600" cy="4525963"/>
          </a:xfrm>
        </p:spPr>
        <p:txBody>
          <a:bodyPr>
            <a:normAutofit fontScale="92500"/>
          </a:bodyPr>
          <a:lstStyle/>
          <a:p>
            <a:pPr marL="1200150" lvl="2" indent="-457200"/>
            <a:r>
              <a:rPr lang="en-CA" dirty="0"/>
              <a:t>Bartenders/Servers not contractors</a:t>
            </a:r>
            <a:endParaRPr lang="en-US" dirty="0"/>
          </a:p>
          <a:p>
            <a:pPr marL="1200150" lvl="2" indent="-457200"/>
            <a:r>
              <a:rPr lang="en-CA" dirty="0"/>
              <a:t>Janitors/Custodians are not contractors, unless they are employed by an outside company retained to perform these services</a:t>
            </a:r>
            <a:endParaRPr lang="en-US" dirty="0"/>
          </a:p>
          <a:p>
            <a:pPr marL="1200150" lvl="2" indent="-457200"/>
            <a:r>
              <a:rPr lang="en-CA" dirty="0"/>
              <a:t>Accountants with other clients and provide their own equipment to perform their duties may be viewed as contractors</a:t>
            </a:r>
            <a:endParaRPr lang="en-US" dirty="0"/>
          </a:p>
          <a:p>
            <a:pPr marL="1200150" lvl="2" indent="-457200"/>
            <a:r>
              <a:rPr lang="en-CA" dirty="0"/>
              <a:t>What are the consequences of misclassifying employees and independent contractors?</a:t>
            </a:r>
            <a:endParaRPr lang="en-US" dirty="0"/>
          </a:p>
          <a:p>
            <a:pPr marL="1485900" lvl="3" indent="-171450"/>
            <a:r>
              <a:rPr lang="en-CA" dirty="0"/>
              <a:t>Employer can be liable for pay in lieu of notice upon termination</a:t>
            </a:r>
          </a:p>
          <a:p>
            <a:pPr marL="1485900" lvl="3" indent="-171450"/>
            <a:r>
              <a:rPr lang="en-CA" dirty="0"/>
              <a:t>CRA may assess CPP &amp; EI premiums payable</a:t>
            </a:r>
          </a:p>
          <a:p>
            <a:pPr marL="1485900" lvl="3" indent="-171450"/>
            <a:r>
              <a:rPr lang="en-CA" dirty="0"/>
              <a:t>Employer pays both employee and employer contributions</a:t>
            </a:r>
            <a:endParaRPr lang="en-US" dirty="0"/>
          </a:p>
          <a:p>
            <a:pPr marL="1200150" indent="-457200"/>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a:t>During Employment</a:t>
            </a: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Best Practices</a:t>
            </a:r>
          </a:p>
        </p:txBody>
      </p:sp>
      <p:sp>
        <p:nvSpPr>
          <p:cNvPr id="3" name="Content Placeholder 2"/>
          <p:cNvSpPr>
            <a:spLocks noGrp="1"/>
          </p:cNvSpPr>
          <p:nvPr>
            <p:ph idx="1"/>
          </p:nvPr>
        </p:nvSpPr>
        <p:spPr/>
        <p:txBody>
          <a:bodyPr>
            <a:normAutofit fontScale="92500" lnSpcReduction="10000"/>
          </a:bodyPr>
          <a:lstStyle/>
          <a:p>
            <a:pPr lvl="1">
              <a:buFont typeface="Arial" pitchFamily="34" charset="0"/>
              <a:buChar char="•"/>
            </a:pPr>
            <a:r>
              <a:rPr lang="en-CA" dirty="0"/>
              <a:t>Regular meetings - group and individually</a:t>
            </a:r>
            <a:endParaRPr lang="en-US" dirty="0"/>
          </a:p>
          <a:p>
            <a:pPr lvl="1">
              <a:buFont typeface="Arial" pitchFamily="34" charset="0"/>
              <a:buChar char="•"/>
            </a:pPr>
            <a:r>
              <a:rPr lang="en-CA" dirty="0"/>
              <a:t>Performance reviews - annually if not more frequently</a:t>
            </a:r>
            <a:endParaRPr lang="en-US" dirty="0"/>
          </a:p>
          <a:p>
            <a:pPr lvl="1">
              <a:buFont typeface="Arial" pitchFamily="34" charset="0"/>
              <a:buChar char="•"/>
            </a:pPr>
            <a:r>
              <a:rPr lang="en-CA" dirty="0"/>
              <a:t>Ongoing training – train employees on changes or new procedures</a:t>
            </a:r>
            <a:endParaRPr lang="en-US" dirty="0"/>
          </a:p>
          <a:p>
            <a:pPr lvl="1">
              <a:buFont typeface="Arial" pitchFamily="34" charset="0"/>
              <a:buChar char="•"/>
            </a:pPr>
            <a:r>
              <a:rPr lang="en-CA" dirty="0"/>
              <a:t>Recognize good performance – a gesture of appreciation goes a long way</a:t>
            </a:r>
            <a:endParaRPr lang="en-US" dirty="0"/>
          </a:p>
          <a:p>
            <a:pPr lvl="1">
              <a:buFont typeface="Arial" pitchFamily="34" charset="0"/>
              <a:buChar char="•"/>
            </a:pPr>
            <a:r>
              <a:rPr lang="en-CA" dirty="0"/>
              <a:t>Employee Safety –procedures for employees to report any incidents</a:t>
            </a:r>
            <a:endParaRPr lang="en-US" dirty="0"/>
          </a:p>
          <a:p>
            <a:pPr lvl="1">
              <a:buFont typeface="Arial" pitchFamily="34" charset="0"/>
              <a:buChar char="•"/>
            </a:pPr>
            <a:r>
              <a:rPr lang="en-CA" dirty="0"/>
              <a:t>Leaves &amp; Duty to Accommodate – responsibility to accommodate employee disabilities to the point of undue hardship</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t>BC Employment Standards Act</a:t>
            </a:r>
          </a:p>
          <a:p>
            <a:r>
              <a:rPr lang="en-US" dirty="0"/>
              <a:t>BC Human Rights Code</a:t>
            </a:r>
          </a:p>
          <a:p>
            <a:r>
              <a:rPr lang="en-US" dirty="0"/>
              <a:t>Workers Compensation Act</a:t>
            </a:r>
          </a:p>
          <a:p>
            <a:pPr lvl="1"/>
            <a:r>
              <a:rPr lang="en-US" dirty="0"/>
              <a:t>WorkSafe BC Regulations</a:t>
            </a:r>
          </a:p>
          <a:p>
            <a:pPr lvl="1"/>
            <a:r>
              <a:rPr lang="en-US" dirty="0"/>
              <a:t>Occupational Health &amp; Safety Regulations</a:t>
            </a:r>
          </a:p>
          <a:p>
            <a:r>
              <a:rPr lang="en-US" dirty="0"/>
              <a:t>Personal Information Protection Act</a:t>
            </a:r>
          </a:p>
          <a:p>
            <a:r>
              <a:rPr lang="en-US" dirty="0"/>
              <a:t>Common Law</a:t>
            </a:r>
          </a:p>
          <a:p>
            <a:r>
              <a:rPr lang="en-US" dirty="0"/>
              <a:t>Union Contracts</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Disciplinary Action</a:t>
            </a:r>
          </a:p>
        </p:txBody>
      </p:sp>
      <p:sp>
        <p:nvSpPr>
          <p:cNvPr id="3" name="Content Placeholder 2"/>
          <p:cNvSpPr>
            <a:spLocks noGrp="1"/>
          </p:cNvSpPr>
          <p:nvPr>
            <p:ph idx="1"/>
          </p:nvPr>
        </p:nvSpPr>
        <p:spPr>
          <a:xfrm>
            <a:off x="457200" y="1417638"/>
            <a:ext cx="8229600" cy="4525963"/>
          </a:xfrm>
        </p:spPr>
        <p:txBody>
          <a:bodyPr/>
          <a:lstStyle/>
          <a:p>
            <a:pPr marL="685800" lvl="2"/>
            <a:r>
              <a:rPr lang="en-CA" dirty="0"/>
              <a:t>Should be applied fairly and consistently, </a:t>
            </a:r>
          </a:p>
          <a:p>
            <a:pPr marL="685800" lvl="2"/>
            <a:r>
              <a:rPr lang="en-CA" dirty="0"/>
              <a:t>Do not let any misbehaviour or misdeeds slide, doing so you are setting precedence</a:t>
            </a:r>
            <a:endParaRPr lang="en-US" dirty="0"/>
          </a:p>
          <a:p>
            <a:pPr marL="685800" lvl="2"/>
            <a:r>
              <a:rPr lang="en-CA" dirty="0"/>
              <a:t>Disciplinary actions should be documented</a:t>
            </a:r>
            <a:endParaRPr lang="en-US" dirty="0"/>
          </a:p>
          <a:p>
            <a:pPr marL="1200150" lvl="3" indent="-285750"/>
            <a:r>
              <a:rPr lang="en-CA" dirty="0"/>
              <a:t>Verbal warning – notes in file</a:t>
            </a:r>
            <a:endParaRPr lang="en-US" dirty="0"/>
          </a:p>
          <a:p>
            <a:pPr marL="1200150" lvl="3" indent="-285750"/>
            <a:r>
              <a:rPr lang="en-CA" dirty="0"/>
              <a:t>Written warning – include any necessary corrective action required and have employee sign that they have received the warning  and agree to the corrective action</a:t>
            </a:r>
            <a:endParaRPr lang="en-US" dirty="0"/>
          </a:p>
          <a:p>
            <a:pPr marL="1200150" lvl="3" indent="-285750"/>
            <a:r>
              <a:rPr lang="en-CA" dirty="0"/>
              <a:t>Be sure to include in the written warnings that any further incidents can lead to further action up to and including dismissal</a:t>
            </a:r>
            <a:endParaRPr lang="en-US" dirty="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a:t>Terminations</a:t>
            </a: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Resignation</a:t>
            </a:r>
          </a:p>
        </p:txBody>
      </p:sp>
      <p:sp>
        <p:nvSpPr>
          <p:cNvPr id="3" name="Content Placeholder 2"/>
          <p:cNvSpPr>
            <a:spLocks noGrp="1"/>
          </p:cNvSpPr>
          <p:nvPr>
            <p:ph idx="1"/>
          </p:nvPr>
        </p:nvSpPr>
        <p:spPr/>
        <p:txBody>
          <a:bodyPr>
            <a:normAutofit/>
          </a:bodyPr>
          <a:lstStyle/>
          <a:p>
            <a:pPr marL="742950" lvl="2" indent="-285750"/>
            <a:r>
              <a:rPr lang="en-CA" dirty="0"/>
              <a:t>Confirm any resignation in writing</a:t>
            </a:r>
            <a:endParaRPr lang="en-US" dirty="0"/>
          </a:p>
          <a:p>
            <a:pPr marL="742950" lvl="2" indent="-285750"/>
            <a:r>
              <a:rPr lang="en-CA" dirty="0"/>
              <a:t>When is a resignation not a resignation</a:t>
            </a:r>
            <a:endParaRPr lang="en-US" dirty="0"/>
          </a:p>
          <a:p>
            <a:pPr marL="1257300" lvl="3" indent="-342900"/>
            <a:r>
              <a:rPr lang="en-CA" sz="2200" dirty="0"/>
              <a:t>When given in a stressful situation</a:t>
            </a:r>
            <a:endParaRPr lang="en-US" sz="2200" dirty="0"/>
          </a:p>
          <a:p>
            <a:pPr marL="1257300" lvl="3" indent="-342900"/>
            <a:r>
              <a:rPr lang="en-CA" sz="2200" dirty="0"/>
              <a:t>When retracted in a short period of time after being given</a:t>
            </a:r>
            <a:endParaRPr lang="en-US" sz="2200" dirty="0"/>
          </a:p>
          <a:p>
            <a:pPr marL="742950" lvl="2" indent="-285750"/>
            <a:r>
              <a:rPr lang="en-CA" dirty="0"/>
              <a:t>Can you terminate before the notice period complete</a:t>
            </a:r>
            <a:endParaRPr lang="en-US" dirty="0"/>
          </a:p>
          <a:p>
            <a:pPr marL="1257300" lvl="3" indent="-342900"/>
            <a:r>
              <a:rPr lang="en-CA" sz="2200" dirty="0"/>
              <a:t>Yes, but you must pay out the termination notice period ie two weeks</a:t>
            </a:r>
            <a:endParaRPr lang="en-US" sz="2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Cause</a:t>
            </a:r>
          </a:p>
        </p:txBody>
      </p:sp>
      <p:sp>
        <p:nvSpPr>
          <p:cNvPr id="3" name="Content Placeholder 2"/>
          <p:cNvSpPr>
            <a:spLocks noGrp="1"/>
          </p:cNvSpPr>
          <p:nvPr>
            <p:ph idx="1"/>
          </p:nvPr>
        </p:nvSpPr>
        <p:spPr/>
        <p:txBody>
          <a:bodyPr/>
          <a:lstStyle/>
          <a:p>
            <a:pPr marL="742950" lvl="2" indent="-285750"/>
            <a:r>
              <a:rPr lang="en-CA" dirty="0"/>
              <a:t>Progressive Discipline</a:t>
            </a:r>
          </a:p>
          <a:p>
            <a:pPr marL="1314450" lvl="3" indent="-400050"/>
            <a:r>
              <a:rPr lang="en-CA" sz="2200" dirty="0"/>
              <a:t>If proper documentation from disciplinary action is in place you can terminate for cause</a:t>
            </a:r>
            <a:endParaRPr lang="en-US" sz="2200" dirty="0"/>
          </a:p>
          <a:p>
            <a:pPr marL="742950" lvl="2" indent="-285750"/>
            <a:r>
              <a:rPr lang="en-CA" dirty="0"/>
              <a:t>Examples of cause without progressive discipline</a:t>
            </a:r>
          </a:p>
          <a:p>
            <a:pPr marL="1314450" lvl="3" indent="-400050"/>
            <a:r>
              <a:rPr lang="en-CA" sz="2200" dirty="0"/>
              <a:t>theft, violence</a:t>
            </a:r>
            <a:endParaRPr lang="en-US" sz="2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Without Cause</a:t>
            </a:r>
          </a:p>
        </p:txBody>
      </p:sp>
      <p:sp>
        <p:nvSpPr>
          <p:cNvPr id="3" name="Content Placeholder 2"/>
          <p:cNvSpPr>
            <a:spLocks noGrp="1"/>
          </p:cNvSpPr>
          <p:nvPr>
            <p:ph idx="1"/>
          </p:nvPr>
        </p:nvSpPr>
        <p:spPr/>
        <p:txBody>
          <a:bodyPr>
            <a:normAutofit lnSpcReduction="10000"/>
          </a:bodyPr>
          <a:lstStyle/>
          <a:p>
            <a:pPr marL="742950" lvl="2" indent="-285750"/>
            <a:r>
              <a:rPr lang="en-CA" dirty="0"/>
              <a:t>You can terminate at any time with notice or pay in lieu of notice</a:t>
            </a:r>
          </a:p>
          <a:p>
            <a:pPr marL="742950" lvl="2" indent="-285750"/>
            <a:r>
              <a:rPr lang="en-CA" dirty="0"/>
              <a:t>Length of notice can follow Employment Standards</a:t>
            </a:r>
          </a:p>
          <a:p>
            <a:pPr marL="742950" lvl="2" indent="-285750"/>
            <a:r>
              <a:rPr lang="en-CA" dirty="0"/>
              <a:t>Common Law will look at what is called the “Bardal Factors”</a:t>
            </a:r>
            <a:endParaRPr lang="en-US" dirty="0"/>
          </a:p>
          <a:p>
            <a:pPr marL="1371600" lvl="4" indent="-457200"/>
            <a:r>
              <a:rPr lang="en-US" dirty="0"/>
              <a:t>length of service</a:t>
            </a:r>
          </a:p>
          <a:p>
            <a:pPr marL="1371600" lvl="4" indent="-457200"/>
            <a:r>
              <a:rPr lang="en-US" dirty="0"/>
              <a:t>age</a:t>
            </a:r>
          </a:p>
          <a:p>
            <a:pPr marL="1371600" lvl="4" indent="-457200"/>
            <a:r>
              <a:rPr lang="en-US" dirty="0"/>
              <a:t>position/character of employment </a:t>
            </a:r>
          </a:p>
          <a:p>
            <a:pPr marL="1371600" lvl="4" indent="-457200"/>
            <a:r>
              <a:rPr lang="en-US" dirty="0"/>
              <a:t>availability of comparable employment given the employee’s experience, training and qualifications</a:t>
            </a:r>
          </a:p>
          <a:p>
            <a:pPr marL="742950" lvl="2" indent="-285750"/>
            <a:r>
              <a:rPr lang="en-US" dirty="0"/>
              <a:t>Ensure termination decisions are not based on any of the prohibited grounds in the Human Rights Act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a:t>Termination Letter &amp; Release</a:t>
            </a:r>
          </a:p>
        </p:txBody>
      </p:sp>
      <p:sp>
        <p:nvSpPr>
          <p:cNvPr id="3" name="Content Placeholder 2"/>
          <p:cNvSpPr>
            <a:spLocks noGrp="1"/>
          </p:cNvSpPr>
          <p:nvPr>
            <p:ph idx="1"/>
          </p:nvPr>
        </p:nvSpPr>
        <p:spPr/>
        <p:txBody>
          <a:bodyPr>
            <a:normAutofit lnSpcReduction="10000"/>
          </a:bodyPr>
          <a:lstStyle/>
          <a:p>
            <a:pPr marL="742950" lvl="2" indent="-285750"/>
            <a:r>
              <a:rPr lang="en-US" sz="2800" dirty="0"/>
              <a:t>With ANY termination, a letter should be given outlining</a:t>
            </a:r>
          </a:p>
          <a:p>
            <a:pPr lvl="3"/>
            <a:r>
              <a:rPr lang="en-US" sz="2200" dirty="0"/>
              <a:t>last day of work</a:t>
            </a:r>
          </a:p>
          <a:p>
            <a:pPr lvl="3"/>
            <a:r>
              <a:rPr lang="en-US" sz="2200" dirty="0"/>
              <a:t>any pay owing – wages, vacation pay</a:t>
            </a:r>
          </a:p>
          <a:p>
            <a:pPr lvl="3"/>
            <a:r>
              <a:rPr lang="en-US" sz="2200" dirty="0"/>
              <a:t>pay in lieu of notice</a:t>
            </a:r>
          </a:p>
          <a:p>
            <a:pPr marL="742950" lvl="2" indent="-285750"/>
            <a:r>
              <a:rPr lang="en-US" sz="2800" dirty="0"/>
              <a:t>If severance is offered, the amount subject to the receipt of a signed release</a:t>
            </a:r>
          </a:p>
          <a:p>
            <a:pPr marL="742950" lvl="2" indent="-285750"/>
            <a:r>
              <a:rPr lang="en-US" sz="2800" dirty="0"/>
              <a:t>Do not allow signing of any documentation during termination meeting</a:t>
            </a:r>
          </a:p>
          <a:p>
            <a:pPr marL="742950" lvl="2" indent="-285750"/>
            <a:r>
              <a:rPr lang="en-US" sz="2800" dirty="0"/>
              <a:t>Employee must have time to seek legal advice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Constructive Dismissal</a:t>
            </a:r>
          </a:p>
        </p:txBody>
      </p:sp>
      <p:sp>
        <p:nvSpPr>
          <p:cNvPr id="3" name="Content Placeholder 2"/>
          <p:cNvSpPr>
            <a:spLocks noGrp="1"/>
          </p:cNvSpPr>
          <p:nvPr>
            <p:ph idx="1"/>
          </p:nvPr>
        </p:nvSpPr>
        <p:spPr/>
        <p:txBody>
          <a:bodyPr/>
          <a:lstStyle/>
          <a:p>
            <a:pPr lvl="2"/>
            <a:r>
              <a:rPr lang="en-CA" sz="3200" dirty="0"/>
              <a:t>Unilateral change to the terms of employment without reasonable notice</a:t>
            </a:r>
            <a:endParaRPr lang="en-US" sz="3200" dirty="0"/>
          </a:p>
          <a:p>
            <a:pPr lvl="2"/>
            <a:r>
              <a:rPr lang="en-CA" sz="3200" dirty="0"/>
              <a:t>Change in duties</a:t>
            </a:r>
            <a:endParaRPr lang="en-US" sz="3200" dirty="0"/>
          </a:p>
          <a:p>
            <a:pPr lvl="2"/>
            <a:r>
              <a:rPr lang="en-CA" sz="3200" dirty="0"/>
              <a:t>Change in compensation</a:t>
            </a:r>
            <a:endParaRPr lang="en-US" sz="3200" dirty="0"/>
          </a:p>
          <a:p>
            <a:pPr lvl="2"/>
            <a:r>
              <a:rPr lang="en-CA" sz="3200" dirty="0"/>
              <a:t>Change in hours of work</a:t>
            </a:r>
            <a:endParaRPr lang="en-US" sz="3200" dirty="0"/>
          </a:p>
          <a:p>
            <a:pPr lvl="2"/>
            <a:r>
              <a:rPr lang="en-CA" sz="3200" dirty="0"/>
              <a:t>Hostile work environment</a:t>
            </a:r>
            <a:endParaRPr lang="en-US" sz="3200" dirty="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Wrongful Dismissal</a:t>
            </a:r>
            <a:br>
              <a:rPr lang="en-US" dirty="0"/>
            </a:br>
            <a:r>
              <a:rPr lang="en-US" dirty="0"/>
              <a:t>How to Avoid</a:t>
            </a:r>
          </a:p>
        </p:txBody>
      </p:sp>
      <p:sp>
        <p:nvSpPr>
          <p:cNvPr id="3" name="Content Placeholder 2"/>
          <p:cNvSpPr>
            <a:spLocks noGrp="1"/>
          </p:cNvSpPr>
          <p:nvPr>
            <p:ph idx="1"/>
          </p:nvPr>
        </p:nvSpPr>
        <p:spPr/>
        <p:txBody>
          <a:bodyPr>
            <a:normAutofit fontScale="92500" lnSpcReduction="10000"/>
          </a:bodyPr>
          <a:lstStyle/>
          <a:p>
            <a:pPr marL="742950" lvl="2" indent="-285750"/>
            <a:r>
              <a:rPr lang="en-CA" dirty="0"/>
              <a:t>Hire Intelligently – Thorough recruiting and screening, complete references and verify credentials</a:t>
            </a:r>
            <a:endParaRPr lang="en-US" dirty="0"/>
          </a:p>
          <a:p>
            <a:pPr marL="742950" lvl="2" indent="-285750"/>
            <a:r>
              <a:rPr lang="en-CA" dirty="0"/>
              <a:t>Include a termination clause in the employment letter</a:t>
            </a:r>
            <a:endParaRPr lang="en-US" dirty="0"/>
          </a:p>
          <a:p>
            <a:pPr marL="742950" lvl="2" indent="-285750"/>
            <a:r>
              <a:rPr lang="en-CA" dirty="0"/>
              <a:t>Use probationary periods</a:t>
            </a:r>
            <a:endParaRPr lang="en-US" dirty="0"/>
          </a:p>
          <a:p>
            <a:pPr marL="742950" lvl="2" indent="-285750"/>
            <a:r>
              <a:rPr lang="en-CA" dirty="0"/>
              <a:t>Create a paper trail – document all employee issues and disciplinary actions</a:t>
            </a:r>
            <a:endParaRPr lang="en-US" dirty="0"/>
          </a:p>
          <a:p>
            <a:pPr marL="742950" lvl="2" indent="-285750"/>
            <a:r>
              <a:rPr lang="en-CA" dirty="0"/>
              <a:t>Provide reasonable notice of changes</a:t>
            </a:r>
            <a:endParaRPr lang="en-US" dirty="0"/>
          </a:p>
          <a:p>
            <a:pPr marL="742950" lvl="2" indent="-285750"/>
            <a:r>
              <a:rPr lang="en-CA" dirty="0"/>
              <a:t>Determine if just cause is sustainable</a:t>
            </a:r>
            <a:endParaRPr lang="en-US" dirty="0"/>
          </a:p>
          <a:p>
            <a:pPr marL="742950" lvl="2" indent="-285750"/>
            <a:r>
              <a:rPr lang="en-CA" dirty="0"/>
              <a:t>Absent just cause, determine appropriate notice period</a:t>
            </a:r>
          </a:p>
          <a:p>
            <a:pPr marL="742950" lvl="2" indent="-285750"/>
            <a:r>
              <a:rPr lang="en-CA" dirty="0"/>
              <a:t>Handle terminations professionally</a:t>
            </a:r>
          </a:p>
          <a:p>
            <a:pPr marL="742950" lvl="2" indent="-285750"/>
            <a:r>
              <a:rPr lang="en-CA" dirty="0"/>
              <a:t>Get a signed release where possible</a:t>
            </a:r>
          </a:p>
          <a:p>
            <a:pPr marL="742950" lvl="2" indent="-285750"/>
            <a:r>
              <a:rPr lang="en-CA" dirty="0"/>
              <a:t>Carefully consider issues when providing a reference</a:t>
            </a:r>
          </a:p>
          <a:p>
            <a:pPr lvl="2"/>
            <a:endParaRPr lang="en-US" dirty="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Post Employment Obligations</a:t>
            </a: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a:t>References </a:t>
            </a:r>
          </a:p>
          <a:p>
            <a:pPr lvl="2">
              <a:buFont typeface="Arial" pitchFamily="34" charset="0"/>
              <a:buChar char="•"/>
            </a:pPr>
            <a:r>
              <a:rPr lang="en-US" dirty="0"/>
              <a:t>Obtain authorization from former employee</a:t>
            </a:r>
          </a:p>
          <a:p>
            <a:pPr lvl="2">
              <a:buFont typeface="Arial" pitchFamily="34" charset="0"/>
              <a:buChar char="•"/>
            </a:pPr>
            <a:r>
              <a:rPr lang="en-US" dirty="0"/>
              <a:t>Provide only factual information</a:t>
            </a:r>
          </a:p>
          <a:p>
            <a:pPr lvl="2">
              <a:buFont typeface="Arial" pitchFamily="34" charset="0"/>
              <a:buChar char="•"/>
            </a:pPr>
            <a:r>
              <a:rPr lang="en-US" dirty="0"/>
              <a:t>Minimum information to reduce risk</a:t>
            </a:r>
          </a:p>
          <a:p>
            <a:pPr lvl="1">
              <a:buFont typeface="Arial" pitchFamily="34" charset="0"/>
              <a:buChar char="•"/>
            </a:pPr>
            <a:r>
              <a:rPr lang="en-CA" dirty="0"/>
              <a:t>No disclosure of personal information</a:t>
            </a:r>
            <a:endParaRPr lang="en-US" dirty="0"/>
          </a:p>
          <a:p>
            <a:pPr lvl="1">
              <a:buFont typeface="Arial" pitchFamily="34" charset="0"/>
              <a:buChar char="•"/>
            </a:pPr>
            <a:r>
              <a:rPr lang="en-CA" dirty="0"/>
              <a:t>Do not discuss termination or reasons for termination in the branch</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47900" y="3905250"/>
            <a:ext cx="5429955" cy="1446550"/>
          </a:xfrm>
          <a:prstGeom prst="rect">
            <a:avLst/>
          </a:prstGeom>
        </p:spPr>
        <p:txBody>
          <a:bodyPr wrap="square">
            <a:spAutoFit/>
          </a:bodyPr>
          <a:lstStyle/>
          <a:p>
            <a:pPr algn="ctr"/>
            <a:r>
              <a:rPr lang="en-US" sz="4400" b="1" dirty="0"/>
              <a:t>BC Employment Standards Act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14550" y="4488440"/>
            <a:ext cx="5429955" cy="1446550"/>
          </a:xfrm>
          <a:prstGeom prst="rect">
            <a:avLst/>
          </a:prstGeom>
        </p:spPr>
        <p:txBody>
          <a:bodyPr wrap="square">
            <a:spAutoFit/>
          </a:bodyPr>
          <a:lstStyle/>
          <a:p>
            <a:pPr algn="ctr"/>
            <a:r>
              <a:rPr lang="en-US" sz="4400" b="1" dirty="0"/>
              <a:t>Employment Best Practices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&amp; Procedures</a:t>
            </a:r>
          </a:p>
        </p:txBody>
      </p:sp>
      <p:sp>
        <p:nvSpPr>
          <p:cNvPr id="3" name="Content Placeholder 2"/>
          <p:cNvSpPr>
            <a:spLocks noGrp="1"/>
          </p:cNvSpPr>
          <p:nvPr>
            <p:ph idx="1"/>
          </p:nvPr>
        </p:nvSpPr>
        <p:spPr/>
        <p:txBody>
          <a:bodyPr/>
          <a:lstStyle/>
          <a:p>
            <a:r>
              <a:rPr lang="en-US" dirty="0"/>
              <a:t>Who is the employer</a:t>
            </a:r>
          </a:p>
          <a:p>
            <a:pPr lvl="1"/>
            <a:r>
              <a:rPr lang="en-US" dirty="0"/>
              <a:t>Branch should designated one person as Manager of Operations to handle employee issues</a:t>
            </a:r>
          </a:p>
          <a:p>
            <a:r>
              <a:rPr lang="en-US" dirty="0"/>
              <a:t>Employees should have one Manager</a:t>
            </a:r>
          </a:p>
          <a:p>
            <a:r>
              <a:rPr lang="en-US" dirty="0"/>
              <a:t>Policies should be available to employees and members</a:t>
            </a:r>
          </a:p>
          <a:p>
            <a:pPr>
              <a:buNone/>
            </a:pPr>
            <a:endParaRPr lang="en-US" dirty="0"/>
          </a:p>
          <a:p>
            <a:pPr lvl="2">
              <a:buNone/>
            </a:pPr>
            <a:endParaRPr lang="en-US" dirty="0"/>
          </a:p>
          <a:p>
            <a:pPr lvl="1"/>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Employee Manual or Handbook</a:t>
            </a:r>
          </a:p>
        </p:txBody>
      </p:sp>
      <p:sp>
        <p:nvSpPr>
          <p:cNvPr id="3" name="Content Placeholder 2"/>
          <p:cNvSpPr>
            <a:spLocks noGrp="1"/>
          </p:cNvSpPr>
          <p:nvPr>
            <p:ph idx="1"/>
          </p:nvPr>
        </p:nvSpPr>
        <p:spPr/>
        <p:txBody>
          <a:bodyPr>
            <a:normAutofit/>
          </a:bodyPr>
          <a:lstStyle/>
          <a:p>
            <a:pPr marL="742950" lvl="2" indent="-285750"/>
            <a:r>
              <a:rPr lang="en-CA" dirty="0"/>
              <a:t>Hours of work &amp; scheduling</a:t>
            </a:r>
            <a:endParaRPr lang="en-US" dirty="0"/>
          </a:p>
          <a:p>
            <a:pPr marL="742950" lvl="2" indent="-285750"/>
            <a:r>
              <a:rPr lang="en-CA" dirty="0"/>
              <a:t>Work procedures</a:t>
            </a:r>
            <a:endParaRPr lang="en-US" dirty="0"/>
          </a:p>
          <a:p>
            <a:pPr marL="742950" lvl="2" indent="-285750"/>
            <a:r>
              <a:rPr lang="en-CA" dirty="0"/>
              <a:t>Respectful Workplace (harassment, bullying)</a:t>
            </a:r>
          </a:p>
          <a:p>
            <a:pPr marL="742950" lvl="2" indent="-285750"/>
            <a:r>
              <a:rPr lang="en-CA" dirty="0"/>
              <a:t>Discipline procedures</a:t>
            </a:r>
            <a:endParaRPr lang="en-US" dirty="0"/>
          </a:p>
          <a:p>
            <a:pPr marL="742950" lvl="2" indent="-285750"/>
            <a:r>
              <a:rPr lang="en-CA" dirty="0"/>
              <a:t>Emergency procedures</a:t>
            </a:r>
            <a:endParaRPr lang="en-US" dirty="0"/>
          </a:p>
          <a:p>
            <a:pPr marL="742950" lvl="2" indent="-285750"/>
            <a:r>
              <a:rPr lang="en-CA" dirty="0"/>
              <a:t>Lounge service policies</a:t>
            </a:r>
          </a:p>
          <a:p>
            <a:pPr marL="742950" lvl="2" indent="-285750"/>
            <a:r>
              <a:rPr lang="en-CA" dirty="0"/>
              <a:t>Gaming Policies – no play at work</a:t>
            </a:r>
          </a:p>
          <a:p>
            <a:pPr marL="742950" lvl="2" indent="-285750"/>
            <a:r>
              <a:rPr lang="en-CA" dirty="0"/>
              <a:t>Dress code</a:t>
            </a:r>
            <a:endParaRPr lang="en-US" dirty="0"/>
          </a:p>
          <a:p>
            <a:pPr marL="742950" lvl="2" indent="-285750"/>
            <a:r>
              <a:rPr lang="en-CA" dirty="0"/>
              <a:t>Safety including injury reporting</a:t>
            </a:r>
            <a:endParaRPr lang="en-US" dirty="0"/>
          </a:p>
          <a:p>
            <a:pPr marL="742950" lvl="2" indent="-285750"/>
            <a:r>
              <a:rPr lang="en-CA" dirty="0"/>
              <a:t>Incident logbook</a:t>
            </a:r>
            <a:endParaRPr lang="en-US" dirty="0"/>
          </a:p>
          <a:p>
            <a:endParaRPr lang="en-US"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14550" y="4488440"/>
            <a:ext cx="5429955" cy="1446550"/>
          </a:xfrm>
          <a:prstGeom prst="rect">
            <a:avLst/>
          </a:prstGeom>
        </p:spPr>
        <p:txBody>
          <a:bodyPr wrap="square">
            <a:spAutoFit/>
          </a:bodyPr>
          <a:lstStyle/>
          <a:p>
            <a:pPr algn="ctr"/>
            <a:r>
              <a:rPr lang="en-US" sz="4400" b="1" dirty="0"/>
              <a:t>Workplace Bullying &amp; Harassment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overview</a:t>
            </a:r>
            <a:endParaRPr lang="en-CA" dirty="0"/>
          </a:p>
        </p:txBody>
      </p:sp>
      <p:sp>
        <p:nvSpPr>
          <p:cNvPr id="3" name="Content Placeholder 2"/>
          <p:cNvSpPr>
            <a:spLocks noGrp="1"/>
          </p:cNvSpPr>
          <p:nvPr>
            <p:ph idx="1"/>
          </p:nvPr>
        </p:nvSpPr>
        <p:spPr/>
        <p:txBody>
          <a:bodyPr>
            <a:normAutofit fontScale="92500" lnSpcReduction="20000"/>
          </a:bodyPr>
          <a:lstStyle/>
          <a:p>
            <a:r>
              <a:rPr lang="en-US" i="1" dirty="0"/>
              <a:t>Workers Compensation Act</a:t>
            </a:r>
          </a:p>
          <a:p>
            <a:r>
              <a:rPr lang="en-US" dirty="0"/>
              <a:t>Recognizing workplace bullying and harassment</a:t>
            </a:r>
          </a:p>
          <a:p>
            <a:r>
              <a:rPr lang="en-US" dirty="0"/>
              <a:t>Employer obligations</a:t>
            </a:r>
          </a:p>
          <a:p>
            <a:r>
              <a:rPr lang="en-US" dirty="0"/>
              <a:t>Responding </a:t>
            </a:r>
            <a:r>
              <a:rPr lang="en-US" dirty="0">
                <a:latin typeface="Cambria"/>
              </a:rPr>
              <a:t>—</a:t>
            </a:r>
            <a:r>
              <a:rPr lang="en-US" dirty="0"/>
              <a:t> worker and supervisor obligations</a:t>
            </a:r>
          </a:p>
          <a:p>
            <a:r>
              <a:rPr lang="en-US" dirty="0"/>
              <a:t>Reporting procedures</a:t>
            </a:r>
          </a:p>
          <a:p>
            <a:r>
              <a:rPr lang="en-US" dirty="0"/>
              <a:t>Investigating incidents or complaints</a:t>
            </a:r>
          </a:p>
          <a:p>
            <a:r>
              <a:rPr lang="en-US" dirty="0"/>
              <a:t>What co-workers can do to stop bullying and harassment</a:t>
            </a:r>
          </a:p>
          <a:p>
            <a:r>
              <a:rPr lang="en-US" dirty="0"/>
              <a:t>Talking to a bully</a:t>
            </a:r>
          </a:p>
          <a:p>
            <a:r>
              <a:rPr lang="en-US" dirty="0"/>
              <a:t>Additional information</a:t>
            </a:r>
            <a:endParaRPr lang="en-CA"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Workers Compensation Act</a:t>
            </a:r>
            <a:endParaRPr lang="en-CA" i="1" dirty="0"/>
          </a:p>
        </p:txBody>
      </p:sp>
      <p:sp>
        <p:nvSpPr>
          <p:cNvPr id="3" name="Content Placeholder 2"/>
          <p:cNvSpPr>
            <a:spLocks noGrp="1"/>
          </p:cNvSpPr>
          <p:nvPr>
            <p:ph idx="1"/>
          </p:nvPr>
        </p:nvSpPr>
        <p:spPr/>
        <p:txBody>
          <a:bodyPr/>
          <a:lstStyle/>
          <a:p>
            <a:r>
              <a:rPr lang="en-US" dirty="0"/>
              <a:t>Duties of employers, workers and supervisors:</a:t>
            </a:r>
          </a:p>
          <a:p>
            <a:pPr lvl="1"/>
            <a:r>
              <a:rPr lang="en-US" dirty="0"/>
              <a:t>Ensure or protect health and safety</a:t>
            </a:r>
          </a:p>
          <a:p>
            <a:pPr lvl="1"/>
            <a:r>
              <a:rPr lang="en-US" dirty="0"/>
              <a:t>Includes workplace bullying and harassment</a:t>
            </a:r>
          </a:p>
          <a:p>
            <a:pPr lvl="1">
              <a:buNone/>
            </a:pPr>
            <a:endParaRPr lang="en-US" dirty="0"/>
          </a:p>
          <a:p>
            <a:r>
              <a:rPr lang="en-US" dirty="0"/>
              <a:t>Occupational Health and Safety (OHS) policies on workplace bullying and harassment, effective November 1, 2013</a:t>
            </a:r>
            <a:endParaRPr lang="en-CA"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a:t>
            </a:r>
          </a:p>
        </p:txBody>
      </p:sp>
      <p:sp>
        <p:nvSpPr>
          <p:cNvPr id="3" name="Content Placeholder 2"/>
          <p:cNvSpPr>
            <a:spLocks noGrp="1"/>
          </p:cNvSpPr>
          <p:nvPr>
            <p:ph idx="1"/>
          </p:nvPr>
        </p:nvSpPr>
        <p:spPr/>
        <p:txBody>
          <a:bodyPr>
            <a:normAutofit lnSpcReduction="10000"/>
          </a:bodyPr>
          <a:lstStyle/>
          <a:p>
            <a:r>
              <a:rPr lang="en-US" dirty="0"/>
              <a:t>includes any inappropriate conduct or comment by a person towards a worker that the person knew or reasonably ought to have known would cause that worker to be humiliated or intimidated, but</a:t>
            </a:r>
          </a:p>
          <a:p>
            <a:r>
              <a:rPr lang="en-US" dirty="0"/>
              <a:t>excludes any reasonable action taken by an employer or supervisor relating to the  management and direction of workers or the place of employment.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1120"/>
            <a:ext cx="8229600" cy="1143000"/>
          </a:xfrm>
        </p:spPr>
        <p:txBody>
          <a:bodyPr>
            <a:normAutofit fontScale="90000"/>
          </a:bodyPr>
          <a:lstStyle/>
          <a:p>
            <a:r>
              <a:rPr lang="en-US" dirty="0"/>
              <a:t>What is workplace bullying and harassment?</a:t>
            </a:r>
            <a:endParaRPr lang="en-CA" dirty="0"/>
          </a:p>
        </p:txBody>
      </p:sp>
      <p:sp>
        <p:nvSpPr>
          <p:cNvPr id="3" name="Content Placeholder 2"/>
          <p:cNvSpPr>
            <a:spLocks noGrp="1"/>
          </p:cNvSpPr>
          <p:nvPr>
            <p:ph idx="1"/>
          </p:nvPr>
        </p:nvSpPr>
        <p:spPr>
          <a:xfrm>
            <a:off x="457200" y="1794120"/>
            <a:ext cx="8291264" cy="4267200"/>
          </a:xfrm>
        </p:spPr>
        <p:txBody>
          <a:bodyPr>
            <a:normAutofit fontScale="77500" lnSpcReduction="20000"/>
          </a:bodyPr>
          <a:lstStyle/>
          <a:p>
            <a:r>
              <a:rPr lang="en-US" dirty="0"/>
              <a:t>Behaviour that humiliates or intimidates</a:t>
            </a:r>
          </a:p>
          <a:p>
            <a:r>
              <a:rPr lang="en-US" dirty="0"/>
              <a:t>Examples might include:</a:t>
            </a:r>
          </a:p>
          <a:p>
            <a:pPr lvl="1"/>
            <a:r>
              <a:rPr lang="en-CA" dirty="0"/>
              <a:t>Verbal aggression or name-calling</a:t>
            </a:r>
          </a:p>
          <a:p>
            <a:pPr lvl="1"/>
            <a:r>
              <a:rPr lang="en-CA" dirty="0"/>
              <a:t>Vandalizing personal belongings  </a:t>
            </a:r>
          </a:p>
          <a:p>
            <a:pPr lvl="1"/>
            <a:r>
              <a:rPr lang="en-US" dirty="0"/>
              <a:t>Sabotaging work</a:t>
            </a:r>
            <a:endParaRPr lang="en-CA" dirty="0"/>
          </a:p>
          <a:p>
            <a:pPr lvl="1"/>
            <a:r>
              <a:rPr lang="en-CA" dirty="0"/>
              <a:t>Spreading malicious rumours</a:t>
            </a:r>
          </a:p>
          <a:p>
            <a:pPr lvl="1"/>
            <a:r>
              <a:rPr lang="en-CA" dirty="0"/>
              <a:t>Humiliating initiation practices / hazing</a:t>
            </a:r>
          </a:p>
          <a:p>
            <a:pPr lvl="1"/>
            <a:r>
              <a:rPr lang="en-US" dirty="0"/>
              <a:t>Personal attacks</a:t>
            </a:r>
          </a:p>
          <a:p>
            <a:pPr lvl="1"/>
            <a:r>
              <a:rPr lang="en-US" dirty="0"/>
              <a:t>Aggressive / threatening gestures</a:t>
            </a:r>
            <a:endParaRPr lang="en-CA" dirty="0"/>
          </a:p>
          <a:p>
            <a:pPr lvl="1"/>
            <a:r>
              <a:rPr lang="en-US" dirty="0"/>
              <a:t>Cyber-bullying</a:t>
            </a:r>
            <a:endParaRPr lang="en-CA" dirty="0"/>
          </a:p>
          <a:p>
            <a:r>
              <a:rPr lang="en-US" dirty="0"/>
              <a:t>Can come from co-workers, supervisors, employers, external sources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t>
            </a:r>
            <a:r>
              <a:rPr lang="en-US" b="1" i="1" dirty="0"/>
              <a:t>is not</a:t>
            </a:r>
            <a:r>
              <a:rPr lang="en-US" dirty="0"/>
              <a:t> bullying and harassment?</a:t>
            </a:r>
            <a:endParaRPr lang="en-CA" dirty="0"/>
          </a:p>
        </p:txBody>
      </p:sp>
      <p:sp>
        <p:nvSpPr>
          <p:cNvPr id="3" name="Content Placeholder 2"/>
          <p:cNvSpPr>
            <a:spLocks noGrp="1"/>
          </p:cNvSpPr>
          <p:nvPr>
            <p:ph idx="1"/>
          </p:nvPr>
        </p:nvSpPr>
        <p:spPr/>
        <p:txBody>
          <a:bodyPr>
            <a:normAutofit fontScale="77500" lnSpcReduction="20000"/>
          </a:bodyPr>
          <a:lstStyle/>
          <a:p>
            <a:r>
              <a:rPr lang="en-US" dirty="0"/>
              <a:t>Expressing differences of opinion</a:t>
            </a:r>
          </a:p>
          <a:p>
            <a:r>
              <a:rPr lang="en-US" dirty="0"/>
              <a:t>Offering constructive feedback</a:t>
            </a:r>
          </a:p>
          <a:p>
            <a:r>
              <a:rPr lang="en-US" dirty="0"/>
              <a:t>Making a legitimate complaint about another worker’s conduct</a:t>
            </a:r>
          </a:p>
          <a:p>
            <a:r>
              <a:rPr lang="en-US" dirty="0"/>
              <a:t>Reasonable management action, including decisions about:</a:t>
            </a:r>
          </a:p>
          <a:p>
            <a:pPr lvl="1"/>
            <a:r>
              <a:rPr lang="en-US" dirty="0"/>
              <a:t>Job duties and work to be performed</a:t>
            </a:r>
            <a:endParaRPr lang="en-CA" dirty="0"/>
          </a:p>
          <a:p>
            <a:pPr lvl="1"/>
            <a:r>
              <a:rPr lang="en-CA" dirty="0"/>
              <a:t>Workloads and deadlines</a:t>
            </a:r>
          </a:p>
          <a:p>
            <a:pPr lvl="1"/>
            <a:r>
              <a:rPr lang="en-CA" dirty="0"/>
              <a:t>Layoffs, transfers, promotions, and reorganizations</a:t>
            </a:r>
          </a:p>
          <a:p>
            <a:pPr lvl="1"/>
            <a:r>
              <a:rPr lang="en-CA" dirty="0"/>
              <a:t>Work instruction, supervision, or feedback</a:t>
            </a:r>
          </a:p>
          <a:p>
            <a:pPr lvl="1"/>
            <a:r>
              <a:rPr lang="en-CA" dirty="0"/>
              <a:t>Work evaluation</a:t>
            </a:r>
          </a:p>
          <a:p>
            <a:pPr lvl="1"/>
            <a:r>
              <a:rPr lang="en-CA" dirty="0"/>
              <a:t>Performance management</a:t>
            </a:r>
          </a:p>
          <a:p>
            <a:pPr lvl="1"/>
            <a:r>
              <a:rPr lang="en-CA" dirty="0"/>
              <a:t>Discipline, suspensions, or terminations</a:t>
            </a:r>
          </a:p>
          <a:p>
            <a:pPr lvl="1"/>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725"/>
            <a:ext cx="8229600" cy="1143000"/>
          </a:xfrm>
        </p:spPr>
        <p:txBody>
          <a:bodyPr>
            <a:normAutofit/>
          </a:bodyPr>
          <a:lstStyle/>
          <a:p>
            <a:r>
              <a:rPr lang="en-US" dirty="0"/>
              <a:t>Effects and potential indicators</a:t>
            </a:r>
            <a:endParaRPr lang="en-CA" dirty="0"/>
          </a:p>
        </p:txBody>
      </p:sp>
      <p:sp>
        <p:nvSpPr>
          <p:cNvPr id="3" name="Content Placeholder 2"/>
          <p:cNvSpPr>
            <a:spLocks noGrp="1"/>
          </p:cNvSpPr>
          <p:nvPr>
            <p:ph idx="1"/>
          </p:nvPr>
        </p:nvSpPr>
        <p:spPr/>
        <p:txBody>
          <a:bodyPr>
            <a:normAutofit fontScale="92500" lnSpcReduction="20000"/>
          </a:bodyPr>
          <a:lstStyle/>
          <a:p>
            <a:r>
              <a:rPr lang="en-US" dirty="0"/>
              <a:t>Workplace bullying and harassment might result in:</a:t>
            </a:r>
          </a:p>
          <a:p>
            <a:pPr lvl="1"/>
            <a:r>
              <a:rPr lang="en-US" dirty="0"/>
              <a:t>Health and safety issues</a:t>
            </a:r>
          </a:p>
          <a:p>
            <a:pPr lvl="1"/>
            <a:r>
              <a:rPr lang="en-US" dirty="0"/>
              <a:t>Distracting someone who is performing dangerous tasks</a:t>
            </a:r>
          </a:p>
          <a:p>
            <a:pPr lvl="1"/>
            <a:r>
              <a:rPr lang="en-US" dirty="0"/>
              <a:t>Physical and/or psychological injury</a:t>
            </a:r>
          </a:p>
          <a:p>
            <a:pPr lvl="1"/>
            <a:r>
              <a:rPr lang="en-US" dirty="0"/>
              <a:t>Lower productivity</a:t>
            </a:r>
          </a:p>
          <a:p>
            <a:pPr lvl="1"/>
            <a:r>
              <a:rPr lang="en-US" dirty="0"/>
              <a:t>Lower morale</a:t>
            </a:r>
          </a:p>
          <a:p>
            <a:pPr lvl="1"/>
            <a:r>
              <a:rPr lang="en-US" dirty="0"/>
              <a:t>Higher absenteeism</a:t>
            </a:r>
          </a:p>
          <a:p>
            <a:pPr lvl="1"/>
            <a:r>
              <a:rPr lang="en-US" dirty="0"/>
              <a:t>Staff turnover </a:t>
            </a:r>
            <a:r>
              <a:rPr lang="en-US" dirty="0">
                <a:latin typeface="Cambria"/>
              </a:rPr>
              <a:t>— </a:t>
            </a:r>
            <a:r>
              <a:rPr lang="en-US" dirty="0"/>
              <a:t>targets of bullying and harassment and their co-workers</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BC ESA</a:t>
            </a:r>
          </a:p>
        </p:txBody>
      </p:sp>
      <p:sp>
        <p:nvSpPr>
          <p:cNvPr id="3" name="Content Placeholder 2"/>
          <p:cNvSpPr>
            <a:spLocks noGrp="1"/>
          </p:cNvSpPr>
          <p:nvPr>
            <p:ph idx="1"/>
          </p:nvPr>
        </p:nvSpPr>
        <p:spPr/>
        <p:txBody>
          <a:bodyPr/>
          <a:lstStyle/>
          <a:p>
            <a:r>
              <a:rPr lang="en-US" dirty="0"/>
              <a:t>Wages</a:t>
            </a:r>
          </a:p>
          <a:p>
            <a:r>
              <a:rPr lang="en-US" dirty="0"/>
              <a:t>Hours of Work &amp; Overtime</a:t>
            </a:r>
          </a:p>
          <a:p>
            <a:r>
              <a:rPr lang="en-US" dirty="0"/>
              <a:t>Vacation Pay &amp; Vacation Time</a:t>
            </a:r>
          </a:p>
          <a:p>
            <a:r>
              <a:rPr lang="en-US" dirty="0"/>
              <a:t>Statutory Holidays</a:t>
            </a:r>
          </a:p>
          <a:p>
            <a:r>
              <a:rPr lang="en-US" dirty="0"/>
              <a:t>Leaves of Absence</a:t>
            </a:r>
          </a:p>
          <a:p>
            <a:r>
              <a:rPr lang="en-US" dirty="0"/>
              <a:t>Termination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obligations</a:t>
            </a:r>
            <a:endParaRPr lang="en-CA" dirty="0"/>
          </a:p>
        </p:txBody>
      </p:sp>
      <p:sp>
        <p:nvSpPr>
          <p:cNvPr id="3" name="Content Placeholder 2"/>
          <p:cNvSpPr>
            <a:spLocks noGrp="1"/>
          </p:cNvSpPr>
          <p:nvPr>
            <p:ph idx="1"/>
          </p:nvPr>
        </p:nvSpPr>
        <p:spPr/>
        <p:txBody>
          <a:bodyPr/>
          <a:lstStyle/>
          <a:p>
            <a:r>
              <a:rPr lang="en-US" dirty="0"/>
              <a:t>Draft a workplace policy statement</a:t>
            </a:r>
          </a:p>
          <a:p>
            <a:r>
              <a:rPr lang="en-US" dirty="0"/>
              <a:t>Prevent or minimize bullying and harassment</a:t>
            </a:r>
          </a:p>
          <a:p>
            <a:r>
              <a:rPr lang="en-US" dirty="0"/>
              <a:t>Develop reporting procedures</a:t>
            </a:r>
          </a:p>
          <a:p>
            <a:r>
              <a:rPr lang="en-US" dirty="0"/>
              <a:t>Develop procedures for dealing with / investigating incidents or complaints</a:t>
            </a:r>
          </a:p>
          <a:p>
            <a:r>
              <a:rPr lang="en-US" dirty="0"/>
              <a:t>Train workers and supervisors</a:t>
            </a:r>
          </a:p>
          <a:p>
            <a:endParaRPr lang="en-US" dirty="0"/>
          </a:p>
          <a:p>
            <a:endParaRPr lang="en-US" dirty="0"/>
          </a:p>
          <a:p>
            <a:endParaRPr lang="en-CA"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statement</a:t>
            </a:r>
            <a:endParaRPr lang="en-CA" dirty="0"/>
          </a:p>
        </p:txBody>
      </p:sp>
      <p:sp>
        <p:nvSpPr>
          <p:cNvPr id="3" name="Content Placeholder 2"/>
          <p:cNvSpPr>
            <a:spLocks noGrp="1"/>
          </p:cNvSpPr>
          <p:nvPr>
            <p:ph idx="1"/>
          </p:nvPr>
        </p:nvSpPr>
        <p:spPr/>
        <p:txBody>
          <a:bodyPr>
            <a:normAutofit/>
          </a:bodyPr>
          <a:lstStyle/>
          <a:p>
            <a:r>
              <a:rPr lang="en-US" dirty="0"/>
              <a:t>Workplace bullying and harassment is unacceptable and not tolerated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Prevent or minimize</a:t>
            </a:r>
            <a:endParaRPr lang="en-CA" dirty="0"/>
          </a:p>
        </p:txBody>
      </p:sp>
      <p:sp>
        <p:nvSpPr>
          <p:cNvPr id="3" name="Content Placeholder 2"/>
          <p:cNvSpPr>
            <a:spLocks noGrp="1"/>
          </p:cNvSpPr>
          <p:nvPr>
            <p:ph idx="1"/>
          </p:nvPr>
        </p:nvSpPr>
        <p:spPr/>
        <p:txBody>
          <a:bodyPr/>
          <a:lstStyle/>
          <a:p>
            <a:r>
              <a:rPr lang="en-US" dirty="0"/>
              <a:t>If aware of risks, take steps to prevent or minimize bullying and harassment</a:t>
            </a:r>
          </a:p>
          <a:p>
            <a:pPr lvl="1"/>
            <a:r>
              <a:rPr lang="en-US" b="1" dirty="0">
                <a:solidFill>
                  <a:srgbClr val="7E252D"/>
                </a:solidFill>
              </a:rPr>
              <a:t>Seek assistance from supervisor/members</a:t>
            </a:r>
          </a:p>
          <a:p>
            <a:pPr lvl="1"/>
            <a:r>
              <a:rPr lang="en-US" b="1" dirty="0">
                <a:solidFill>
                  <a:srgbClr val="7E252D"/>
                </a:solidFill>
              </a:rPr>
              <a:t>Call Executive Representative</a:t>
            </a:r>
          </a:p>
          <a:p>
            <a:pPr lvl="1"/>
            <a:r>
              <a:rPr lang="en-US" b="1" dirty="0">
                <a:solidFill>
                  <a:srgbClr val="7E252D"/>
                </a:solidFill>
              </a:rPr>
              <a:t>Call Police</a:t>
            </a:r>
          </a:p>
          <a:p>
            <a:endParaRPr lang="en-CA"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procedures</a:t>
            </a:r>
            <a:endParaRPr lang="en-CA" dirty="0"/>
          </a:p>
        </p:txBody>
      </p:sp>
      <p:sp>
        <p:nvSpPr>
          <p:cNvPr id="3" name="Content Placeholder 2"/>
          <p:cNvSpPr>
            <a:spLocks noGrp="1"/>
          </p:cNvSpPr>
          <p:nvPr>
            <p:ph idx="1"/>
          </p:nvPr>
        </p:nvSpPr>
        <p:spPr/>
        <p:txBody>
          <a:bodyPr/>
          <a:lstStyle/>
          <a:p>
            <a:r>
              <a:rPr lang="en-US" dirty="0"/>
              <a:t>Report to: Designated person on Executive Committee, Bar Manager</a:t>
            </a:r>
            <a:endParaRPr lang="en-US" b="1" dirty="0">
              <a:solidFill>
                <a:srgbClr val="7E252D"/>
              </a:solidFill>
            </a:endParaRPr>
          </a:p>
          <a:p>
            <a:r>
              <a:rPr lang="en-US" dirty="0"/>
              <a:t>If the employer or supervisor is the alleged bully, then report to </a:t>
            </a:r>
            <a:r>
              <a:rPr lang="en-US" b="1" dirty="0">
                <a:solidFill>
                  <a:srgbClr val="7E252D"/>
                </a:solidFill>
              </a:rPr>
              <a:t>the Branch President.</a:t>
            </a:r>
            <a:endParaRPr lang="en-US" dirty="0">
              <a:solidFill>
                <a:srgbClr val="7E252D"/>
              </a:solidFill>
            </a:endParaRPr>
          </a:p>
          <a:p>
            <a:endParaRPr lang="en-CA"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Dealing with incidents or complaints</a:t>
            </a:r>
            <a:endParaRPr lang="en-CA" dirty="0"/>
          </a:p>
        </p:txBody>
      </p:sp>
      <p:sp>
        <p:nvSpPr>
          <p:cNvPr id="3" name="Content Placeholder 2"/>
          <p:cNvSpPr>
            <a:spLocks noGrp="1"/>
          </p:cNvSpPr>
          <p:nvPr>
            <p:ph idx="1"/>
          </p:nvPr>
        </p:nvSpPr>
        <p:spPr/>
        <p:txBody>
          <a:bodyPr>
            <a:normAutofit lnSpcReduction="10000"/>
          </a:bodyPr>
          <a:lstStyle/>
          <a:p>
            <a:pPr lvl="0">
              <a:buFont typeface="Arial" pitchFamily="34" charset="0"/>
              <a:buChar char="•"/>
            </a:pPr>
            <a:r>
              <a:rPr lang="en-US" b="1" dirty="0"/>
              <a:t>How and when investigations will be conducted</a:t>
            </a:r>
          </a:p>
          <a:p>
            <a:pPr lvl="0">
              <a:buFont typeface="Arial" pitchFamily="34" charset="0"/>
              <a:buChar char="•"/>
            </a:pPr>
            <a:r>
              <a:rPr lang="en-US" b="1" dirty="0"/>
              <a:t>What investigations will include</a:t>
            </a:r>
          </a:p>
          <a:p>
            <a:pPr lvl="0">
              <a:buFont typeface="Arial" pitchFamily="34" charset="0"/>
              <a:buChar char="•"/>
            </a:pPr>
            <a:r>
              <a:rPr lang="en-US" b="1" dirty="0"/>
              <a:t>The roles and responsibilities of employers, workers, supervisors, and others</a:t>
            </a:r>
          </a:p>
          <a:p>
            <a:pPr lvl="0">
              <a:buFont typeface="Arial" pitchFamily="34" charset="0"/>
              <a:buChar char="•"/>
            </a:pPr>
            <a:r>
              <a:rPr lang="en-US" b="1" dirty="0"/>
              <a:t>Follow-up to the investigation (corrective actions, timeframe, dealing with adverse symptoms, etc.)</a:t>
            </a:r>
          </a:p>
          <a:p>
            <a:pPr lvl="0">
              <a:buFont typeface="Arial" pitchFamily="34" charset="0"/>
              <a:buChar char="•"/>
            </a:pPr>
            <a:r>
              <a:rPr lang="en-US" b="1" dirty="0"/>
              <a:t>Record-keeping requirements</a:t>
            </a:r>
          </a:p>
          <a:p>
            <a:pPr>
              <a:buNone/>
            </a:pPr>
            <a:endParaRPr lang="en-US" b="1" dirty="0"/>
          </a:p>
          <a:p>
            <a:endParaRPr lang="en-CA"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2812"/>
            <a:ext cx="8229600" cy="1143000"/>
          </a:xfrm>
        </p:spPr>
        <p:txBody>
          <a:bodyPr/>
          <a:lstStyle/>
          <a:p>
            <a:r>
              <a:rPr lang="en-US" dirty="0"/>
              <a:t>Training supervisors and workers</a:t>
            </a:r>
            <a:endParaRPr lang="en-CA" dirty="0"/>
          </a:p>
        </p:txBody>
      </p:sp>
      <p:sp>
        <p:nvSpPr>
          <p:cNvPr id="3" name="Content Placeholder 2"/>
          <p:cNvSpPr>
            <a:spLocks noGrp="1"/>
          </p:cNvSpPr>
          <p:nvPr>
            <p:ph idx="1"/>
          </p:nvPr>
        </p:nvSpPr>
        <p:spPr/>
        <p:txBody>
          <a:bodyPr/>
          <a:lstStyle/>
          <a:p>
            <a:r>
              <a:rPr lang="en-US" dirty="0"/>
              <a:t>Training must be provided for all supervisors and workers</a:t>
            </a:r>
          </a:p>
          <a:p>
            <a:r>
              <a:rPr lang="en-US" dirty="0"/>
              <a:t>Must be done annually</a:t>
            </a:r>
          </a:p>
          <a:p>
            <a:endParaRPr lang="en-CA"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b="1" dirty="0"/>
              <a:t>must</a:t>
            </a:r>
            <a:r>
              <a:rPr lang="en-US" dirty="0"/>
              <a:t> workers do?</a:t>
            </a:r>
            <a:endParaRPr lang="en-CA" dirty="0"/>
          </a:p>
        </p:txBody>
      </p:sp>
      <p:sp>
        <p:nvSpPr>
          <p:cNvPr id="3" name="Content Placeholder 2"/>
          <p:cNvSpPr>
            <a:spLocks noGrp="1"/>
          </p:cNvSpPr>
          <p:nvPr>
            <p:ph idx="1"/>
          </p:nvPr>
        </p:nvSpPr>
        <p:spPr/>
        <p:txBody>
          <a:bodyPr/>
          <a:lstStyle/>
          <a:p>
            <a:r>
              <a:rPr lang="en-US" dirty="0"/>
              <a:t>Report if they observe or experience bullying and harassment</a:t>
            </a:r>
            <a:endParaRPr lang="en-CA" dirty="0"/>
          </a:p>
          <a:p>
            <a:r>
              <a:rPr lang="en-US" dirty="0"/>
              <a:t>Not engage in workplace bullying and harassment</a:t>
            </a:r>
          </a:p>
          <a:p>
            <a:r>
              <a:rPr lang="en-US" dirty="0"/>
              <a:t>Apply and comply with workplace </a:t>
            </a:r>
            <a:br>
              <a:rPr lang="en-US" dirty="0"/>
            </a:br>
            <a:r>
              <a:rPr lang="en-US" dirty="0"/>
              <a:t>policies and procedures on bullying </a:t>
            </a:r>
            <a:br>
              <a:rPr lang="en-US" dirty="0"/>
            </a:br>
            <a:r>
              <a:rPr lang="en-US" dirty="0"/>
              <a:t>and harassment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b="1" dirty="0"/>
              <a:t>must</a:t>
            </a:r>
            <a:r>
              <a:rPr lang="en-US" dirty="0"/>
              <a:t> supervisors do?</a:t>
            </a:r>
            <a:endParaRPr lang="en-CA" dirty="0"/>
          </a:p>
        </p:txBody>
      </p:sp>
      <p:sp>
        <p:nvSpPr>
          <p:cNvPr id="3" name="Content Placeholder 2"/>
          <p:cNvSpPr>
            <a:spLocks noGrp="1"/>
          </p:cNvSpPr>
          <p:nvPr>
            <p:ph idx="1"/>
          </p:nvPr>
        </p:nvSpPr>
        <p:spPr>
          <a:xfrm>
            <a:off x="457200" y="1905000"/>
            <a:ext cx="8128100" cy="4267200"/>
          </a:xfrm>
        </p:spPr>
        <p:txBody>
          <a:bodyPr/>
          <a:lstStyle/>
          <a:p>
            <a:r>
              <a:rPr lang="en-US" dirty="0"/>
              <a:t>Not engage in bullying and harassment</a:t>
            </a:r>
          </a:p>
          <a:p>
            <a:r>
              <a:rPr lang="en-US" dirty="0"/>
              <a:t>Apply and comply with workplace policies and procedures on bullying and harassment</a:t>
            </a:r>
          </a:p>
          <a:p>
            <a:endParaRPr lang="en-CA"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075"/>
            <a:ext cx="8229600" cy="1143000"/>
          </a:xfrm>
        </p:spPr>
        <p:txBody>
          <a:bodyPr>
            <a:normAutofit fontScale="90000"/>
          </a:bodyPr>
          <a:lstStyle/>
          <a:p>
            <a:r>
              <a:rPr lang="en-US" dirty="0"/>
              <a:t>What can co-workers do to stop </a:t>
            </a:r>
            <a:br>
              <a:rPr lang="en-US" dirty="0"/>
            </a:br>
            <a:r>
              <a:rPr lang="en-US" dirty="0"/>
              <a:t>workplace bullying and harassment?</a:t>
            </a:r>
            <a:endParaRPr lang="en-CA" dirty="0"/>
          </a:p>
        </p:txBody>
      </p:sp>
      <p:sp>
        <p:nvSpPr>
          <p:cNvPr id="3" name="Content Placeholder 2"/>
          <p:cNvSpPr>
            <a:spLocks noGrp="1"/>
          </p:cNvSpPr>
          <p:nvPr>
            <p:ph idx="1"/>
          </p:nvPr>
        </p:nvSpPr>
        <p:spPr>
          <a:xfrm>
            <a:off x="457200" y="1905000"/>
            <a:ext cx="8686800" cy="4267200"/>
          </a:xfrm>
        </p:spPr>
        <p:txBody>
          <a:bodyPr>
            <a:normAutofit fontScale="92500" lnSpcReduction="20000"/>
          </a:bodyPr>
          <a:lstStyle/>
          <a:p>
            <a:r>
              <a:rPr lang="en-US" dirty="0"/>
              <a:t>Listen to the target </a:t>
            </a:r>
          </a:p>
          <a:p>
            <a:r>
              <a:rPr lang="en-US" dirty="0"/>
              <a:t>Don’t gossip</a:t>
            </a:r>
          </a:p>
          <a:p>
            <a:r>
              <a:rPr lang="en-US" dirty="0"/>
              <a:t>Offer support (e.g., employee assistance program, counsellor)</a:t>
            </a:r>
          </a:p>
          <a:p>
            <a:r>
              <a:rPr lang="en-US" dirty="0"/>
              <a:t>Document details of what you see to share in an investigation</a:t>
            </a:r>
          </a:p>
          <a:p>
            <a:pPr lvl="1"/>
            <a:r>
              <a:rPr lang="en-US" dirty="0"/>
              <a:t>Dates</a:t>
            </a:r>
          </a:p>
          <a:p>
            <a:pPr lvl="1"/>
            <a:r>
              <a:rPr lang="en-US" dirty="0"/>
              <a:t>Details</a:t>
            </a:r>
          </a:p>
          <a:p>
            <a:pPr lvl="1"/>
            <a:r>
              <a:rPr lang="en-US" dirty="0"/>
              <a:t>Witnesses</a:t>
            </a:r>
          </a:p>
          <a:p>
            <a:r>
              <a:rPr lang="en-US" dirty="0"/>
              <a:t>Tell the bully to stop</a:t>
            </a:r>
          </a:p>
          <a:p>
            <a:pPr lvl="1"/>
            <a:endParaRPr lang="en-CA"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Talking to an alleged bully</a:t>
            </a:r>
            <a:endParaRPr lang="en-CA" dirty="0"/>
          </a:p>
        </p:txBody>
      </p:sp>
      <p:sp>
        <p:nvSpPr>
          <p:cNvPr id="3" name="Content Placeholder 2"/>
          <p:cNvSpPr>
            <a:spLocks noGrp="1"/>
          </p:cNvSpPr>
          <p:nvPr>
            <p:ph idx="1"/>
          </p:nvPr>
        </p:nvSpPr>
        <p:spPr/>
        <p:txBody>
          <a:bodyPr/>
          <a:lstStyle/>
          <a:p>
            <a:r>
              <a:rPr lang="en-US" dirty="0"/>
              <a:t>If you are the target of, or witness to, bullying and harassment:</a:t>
            </a:r>
          </a:p>
          <a:p>
            <a:pPr lvl="1"/>
            <a:r>
              <a:rPr lang="en-US" dirty="0"/>
              <a:t>Tell the bully what behaviour was inappropriate</a:t>
            </a:r>
          </a:p>
          <a:p>
            <a:pPr lvl="1"/>
            <a:r>
              <a:rPr lang="en-US" dirty="0"/>
              <a:t>Make it clear the behaviour is unwanted and unacceptable</a:t>
            </a:r>
          </a:p>
          <a:p>
            <a:pPr lvl="1"/>
            <a:r>
              <a:rPr lang="en-US" dirty="0"/>
              <a:t>Stay calm</a:t>
            </a:r>
          </a:p>
          <a:p>
            <a:pPr lvl="1"/>
            <a:r>
              <a:rPr lang="en-US" dirty="0"/>
              <a:t>Don’t retaliate</a:t>
            </a:r>
          </a:p>
          <a:p>
            <a:pPr lvl="1"/>
            <a:r>
              <a:rPr lang="en-US" dirty="0"/>
              <a:t>Report it</a:t>
            </a:r>
          </a:p>
          <a:p>
            <a:pPr lvl="1"/>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Wages</a:t>
            </a:r>
          </a:p>
        </p:txBody>
      </p:sp>
      <p:sp>
        <p:nvSpPr>
          <p:cNvPr id="3" name="Content Placeholder 2"/>
          <p:cNvSpPr>
            <a:spLocks noGrp="1"/>
          </p:cNvSpPr>
          <p:nvPr>
            <p:ph idx="1"/>
          </p:nvPr>
        </p:nvSpPr>
        <p:spPr>
          <a:xfrm>
            <a:off x="457200" y="1417638"/>
            <a:ext cx="8229600" cy="4525963"/>
          </a:xfrm>
        </p:spPr>
        <p:txBody>
          <a:bodyPr>
            <a:normAutofit/>
          </a:bodyPr>
          <a:lstStyle/>
          <a:p>
            <a:r>
              <a:rPr lang="en-US" dirty="0"/>
              <a:t>Minimum Wage</a:t>
            </a:r>
          </a:p>
          <a:p>
            <a:pPr lvl="1"/>
            <a:r>
              <a:rPr lang="en-US" dirty="0"/>
              <a:t>$17.40 per hour</a:t>
            </a:r>
          </a:p>
          <a:p>
            <a:r>
              <a:rPr lang="en-US" dirty="0"/>
              <a:t>Paid twice per month – within 8 days of pay period end</a:t>
            </a:r>
          </a:p>
          <a:p>
            <a:r>
              <a:rPr lang="en-US" dirty="0"/>
              <a:t>Wage Statement requirements</a:t>
            </a:r>
          </a:p>
          <a:p>
            <a:r>
              <a:rPr lang="en-US" dirty="0"/>
              <a:t>Payment time limits upon termination</a:t>
            </a:r>
          </a:p>
          <a:p>
            <a:pPr lvl="1"/>
            <a:r>
              <a:rPr lang="en-US" dirty="0"/>
              <a:t>Employer terminates – 48 hours</a:t>
            </a:r>
          </a:p>
          <a:p>
            <a:pPr lvl="1"/>
            <a:r>
              <a:rPr lang="en-US" dirty="0"/>
              <a:t>Employee resigns – 6 days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endParaRPr lang="en-CA" dirty="0"/>
          </a:p>
        </p:txBody>
      </p:sp>
      <p:sp>
        <p:nvSpPr>
          <p:cNvPr id="3" name="Content Placeholder 2"/>
          <p:cNvSpPr>
            <a:spLocks noGrp="1"/>
          </p:cNvSpPr>
          <p:nvPr>
            <p:ph idx="1"/>
          </p:nvPr>
        </p:nvSpPr>
        <p:spPr/>
        <p:txBody>
          <a:bodyPr>
            <a:normAutofit/>
          </a:bodyPr>
          <a:lstStyle/>
          <a:p>
            <a:r>
              <a:rPr lang="en-US" b="1" dirty="0">
                <a:solidFill>
                  <a:srgbClr val="7E252D"/>
                </a:solidFill>
              </a:rPr>
              <a:t>Branch # </a:t>
            </a:r>
            <a:r>
              <a:rPr lang="en-US" dirty="0"/>
              <a:t>policies and procedures can be found ________________</a:t>
            </a:r>
            <a:endParaRPr lang="en-US" b="1" dirty="0">
              <a:solidFill>
                <a:srgbClr val="7E252D"/>
              </a:solidFill>
            </a:endParaRPr>
          </a:p>
          <a:p>
            <a:r>
              <a:rPr lang="en-US" dirty="0">
                <a:solidFill>
                  <a:srgbClr val="141313"/>
                </a:solidFill>
              </a:rPr>
              <a:t>For more information, contact our workplace bullying and harassment representative at (phone), (email)</a:t>
            </a:r>
          </a:p>
          <a:p>
            <a:r>
              <a:rPr lang="en-US" dirty="0"/>
              <a:t>For more tips, resources and information, visit WorkSafeBC.com/bullying</a:t>
            </a:r>
            <a:endParaRPr lang="en-CA"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14550" y="4488440"/>
            <a:ext cx="5429955" cy="769441"/>
          </a:xfrm>
          <a:prstGeom prst="rect">
            <a:avLst/>
          </a:prstGeom>
        </p:spPr>
        <p:txBody>
          <a:bodyPr wrap="square">
            <a:spAutoFit/>
          </a:bodyPr>
          <a:lstStyle/>
          <a:p>
            <a:pPr algn="ctr"/>
            <a:r>
              <a:rPr lang="en-US" sz="4400" b="1" dirty="0"/>
              <a:t>Resources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Branch Corner</a:t>
            </a:r>
          </a:p>
        </p:txBody>
      </p:sp>
      <p:sp>
        <p:nvSpPr>
          <p:cNvPr id="3" name="Content Placeholder 2"/>
          <p:cNvSpPr>
            <a:spLocks noGrp="1"/>
          </p:cNvSpPr>
          <p:nvPr>
            <p:ph idx="1"/>
          </p:nvPr>
        </p:nvSpPr>
        <p:spPr/>
        <p:txBody>
          <a:bodyPr/>
          <a:lstStyle/>
          <a:p>
            <a:r>
              <a:rPr lang="en-US" dirty="0"/>
              <a:t>Areas relating to the employment relationship</a:t>
            </a:r>
          </a:p>
          <a:p>
            <a:pPr lvl="1"/>
            <a:r>
              <a:rPr lang="en-US" dirty="0"/>
              <a:t>WorkSafe BC </a:t>
            </a:r>
          </a:p>
          <a:p>
            <a:pPr lvl="2"/>
            <a:r>
              <a:rPr lang="en-US" dirty="0"/>
              <a:t>Occupational Health &amp; Safety</a:t>
            </a:r>
          </a:p>
          <a:p>
            <a:pPr lvl="2"/>
            <a:r>
              <a:rPr lang="en-US" dirty="0"/>
              <a:t>Bullying &amp; Harassment</a:t>
            </a:r>
          </a:p>
          <a:p>
            <a:pPr lvl="2"/>
            <a:r>
              <a:rPr lang="en-US" dirty="0"/>
              <a:t>Youth Employment</a:t>
            </a:r>
          </a:p>
          <a:p>
            <a:pPr lvl="2"/>
            <a:r>
              <a:rPr lang="en-US" dirty="0"/>
              <a:t>Working Alone</a:t>
            </a:r>
          </a:p>
          <a:p>
            <a:pPr marL="914400" lvl="2" indent="0">
              <a:buNone/>
            </a:pPr>
            <a:endParaRPr lang="en-US" dirty="0"/>
          </a:p>
          <a:p>
            <a:pPr lvl="1"/>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Branch Advisory</a:t>
            </a:r>
          </a:p>
        </p:txBody>
      </p:sp>
      <p:sp>
        <p:nvSpPr>
          <p:cNvPr id="3" name="Content Placeholder 2"/>
          <p:cNvSpPr>
            <a:spLocks noGrp="1"/>
          </p:cNvSpPr>
          <p:nvPr>
            <p:ph idx="1"/>
          </p:nvPr>
        </p:nvSpPr>
        <p:spPr/>
        <p:txBody>
          <a:bodyPr/>
          <a:lstStyle/>
          <a:p>
            <a:r>
              <a:rPr lang="en-US" b="1" u="sng" dirty="0"/>
              <a:t>Before</a:t>
            </a:r>
            <a:r>
              <a:rPr lang="en-US" dirty="0"/>
              <a:t> making any decisions on termination of employment </a:t>
            </a:r>
          </a:p>
          <a:p>
            <a:pPr lvl="1"/>
            <a:r>
              <a:rPr lang="en-US" dirty="0"/>
              <a:t>contact Branch Advisory at the Command office</a:t>
            </a:r>
          </a:p>
          <a:p>
            <a:pPr lvl="1"/>
            <a:r>
              <a:rPr lang="en-US" dirty="0"/>
              <a:t>Ensure the branch is aware of employment law and the risks of their decisions</a:t>
            </a: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a:t>Command Group Insurance</a:t>
            </a:r>
          </a:p>
        </p:txBody>
      </p:sp>
      <p:sp>
        <p:nvSpPr>
          <p:cNvPr id="3" name="Content Placeholder 2"/>
          <p:cNvSpPr>
            <a:spLocks noGrp="1"/>
          </p:cNvSpPr>
          <p:nvPr>
            <p:ph idx="1"/>
          </p:nvPr>
        </p:nvSpPr>
        <p:spPr/>
        <p:txBody>
          <a:bodyPr/>
          <a:lstStyle/>
          <a:p>
            <a:r>
              <a:rPr lang="en-US" dirty="0"/>
              <a:t>Legal Guidance Hotline 1-855-365-5342 </a:t>
            </a:r>
          </a:p>
          <a:p>
            <a:pPr lvl="1"/>
            <a:r>
              <a:rPr lang="en-US" dirty="0"/>
              <a:t>8am to Midnight – 7 days per week </a:t>
            </a:r>
          </a:p>
          <a:p>
            <a:r>
              <a:rPr lang="en-US" dirty="0"/>
              <a:t>Identity Theft Hotline 1-866-498-4338</a:t>
            </a:r>
          </a:p>
          <a:p>
            <a:pPr lvl="1"/>
            <a:r>
              <a:rPr lang="en-US" dirty="0"/>
              <a:t>6am to 5pm (PST) Monday to Friday</a:t>
            </a:r>
          </a:p>
          <a:p>
            <a:pPr lvl="1"/>
            <a:endParaRPr lang="en-US" dirty="0"/>
          </a:p>
          <a:p>
            <a:pPr marL="457200" lvl="1" indent="0">
              <a:buNone/>
            </a:pPr>
            <a:r>
              <a:rPr lang="en-US" dirty="0"/>
              <a:t>* You will be required to give your policy number</a:t>
            </a:r>
          </a:p>
          <a:p>
            <a:pPr lvl="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Hours of Work &amp; Overtime</a:t>
            </a:r>
          </a:p>
        </p:txBody>
      </p:sp>
      <p:sp>
        <p:nvSpPr>
          <p:cNvPr id="3" name="Content Placeholder 2"/>
          <p:cNvSpPr>
            <a:spLocks noGrp="1"/>
          </p:cNvSpPr>
          <p:nvPr>
            <p:ph idx="1"/>
          </p:nvPr>
        </p:nvSpPr>
        <p:spPr/>
        <p:txBody>
          <a:bodyPr/>
          <a:lstStyle/>
          <a:p>
            <a:r>
              <a:rPr lang="en-US" dirty="0"/>
              <a:t>Employees entitled to 30 minute unpaid meal break after 5 hours of work</a:t>
            </a:r>
          </a:p>
          <a:p>
            <a:r>
              <a:rPr lang="en-US" dirty="0"/>
              <a:t>Overtime entitlement is after </a:t>
            </a:r>
          </a:p>
          <a:p>
            <a:pPr lvl="1"/>
            <a:r>
              <a:rPr lang="en-US" dirty="0"/>
              <a:t>8 hours of work in a day </a:t>
            </a:r>
          </a:p>
          <a:p>
            <a:pPr lvl="1"/>
            <a:r>
              <a:rPr lang="en-US" dirty="0"/>
              <a:t>or 40 hours in a week</a:t>
            </a:r>
          </a:p>
          <a:p>
            <a:r>
              <a:rPr lang="en-US" dirty="0"/>
              <a:t>Must have 32 consecutive hours off work each week</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4225</TotalTime>
  <Words>6371</Words>
  <Application>Microsoft Office PowerPoint</Application>
  <PresentationFormat>On-screen Show (4:3)</PresentationFormat>
  <Paragraphs>670</Paragraphs>
  <Slides>84</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84</vt:i4>
      </vt:variant>
    </vt:vector>
  </HeadingPairs>
  <TitlesOfParts>
    <vt:vector size="88" baseType="lpstr">
      <vt:lpstr>Arial</vt:lpstr>
      <vt:lpstr>Calibri</vt:lpstr>
      <vt:lpstr>Cambria</vt:lpstr>
      <vt:lpstr>Office Theme</vt:lpstr>
      <vt:lpstr>PowerPoint Presentation</vt:lpstr>
      <vt:lpstr>Agenda</vt:lpstr>
      <vt:lpstr>Misconceptions in the Legion </vt:lpstr>
      <vt:lpstr>PowerPoint Presentation</vt:lpstr>
      <vt:lpstr>PowerPoint Presentation</vt:lpstr>
      <vt:lpstr>PowerPoint Presentation</vt:lpstr>
      <vt:lpstr>BC ESA</vt:lpstr>
      <vt:lpstr>Wages</vt:lpstr>
      <vt:lpstr>Hours of Work &amp; Overtime</vt:lpstr>
      <vt:lpstr>Vacation Pay &amp; Time</vt:lpstr>
      <vt:lpstr>Statutory Holidays</vt:lpstr>
      <vt:lpstr>Statutory Holidays</vt:lpstr>
      <vt:lpstr>Paid Sick Leave</vt:lpstr>
      <vt:lpstr>Leaves of Absence</vt:lpstr>
      <vt:lpstr>Leaves of Absence</vt:lpstr>
      <vt:lpstr>Termination</vt:lpstr>
      <vt:lpstr>ESA Complaints &amp; Penalties</vt:lpstr>
      <vt:lpstr>PowerPoint Presentation</vt:lpstr>
      <vt:lpstr>PowerPoint Presentation</vt:lpstr>
      <vt:lpstr>Protected Grounds</vt:lpstr>
      <vt:lpstr>Human Rights in Employment</vt:lpstr>
      <vt:lpstr>Human Rights in Employment</vt:lpstr>
      <vt:lpstr>PowerPoint Presentation</vt:lpstr>
      <vt:lpstr>PowerPoint Presentation</vt:lpstr>
      <vt:lpstr>Workers Compensation Legislation</vt:lpstr>
      <vt:lpstr>Workers Compensation Legislation</vt:lpstr>
      <vt:lpstr>PowerPoint Presentation</vt:lpstr>
      <vt:lpstr>OHS Regulations</vt:lpstr>
      <vt:lpstr>PowerPoint Presentation</vt:lpstr>
      <vt:lpstr>PowerPoint Presentation</vt:lpstr>
      <vt:lpstr>PowerPoint Presentation</vt:lpstr>
      <vt:lpstr>PIPA</vt:lpstr>
      <vt:lpstr>PIPA</vt:lpstr>
      <vt:lpstr>PowerPoint Presentation</vt:lpstr>
      <vt:lpstr>Common Law Considerations</vt:lpstr>
      <vt:lpstr>PowerPoint Presentation</vt:lpstr>
      <vt:lpstr>PowerPoint Presentation</vt:lpstr>
      <vt:lpstr>PowerPoint Presentation</vt:lpstr>
      <vt:lpstr>PowerPoint Presentation</vt:lpstr>
      <vt:lpstr>Recruitment</vt:lpstr>
      <vt:lpstr>Advertising</vt:lpstr>
      <vt:lpstr>Interviewing</vt:lpstr>
      <vt:lpstr>References</vt:lpstr>
      <vt:lpstr>Hiring</vt:lpstr>
      <vt:lpstr>Employment Letter</vt:lpstr>
      <vt:lpstr>Orientation &amp; Training</vt:lpstr>
      <vt:lpstr>Employee or Contractor</vt:lpstr>
      <vt:lpstr>During Employment</vt:lpstr>
      <vt:lpstr>Best Practices</vt:lpstr>
      <vt:lpstr>Disciplinary Action</vt:lpstr>
      <vt:lpstr>Terminations</vt:lpstr>
      <vt:lpstr>Resignation</vt:lpstr>
      <vt:lpstr>For Cause</vt:lpstr>
      <vt:lpstr>Without Cause</vt:lpstr>
      <vt:lpstr>Termination Letter &amp; Release</vt:lpstr>
      <vt:lpstr>Constructive Dismissal</vt:lpstr>
      <vt:lpstr>Wrongful Dismissal How to Avoid</vt:lpstr>
      <vt:lpstr>Post Employment Obligations</vt:lpstr>
      <vt:lpstr>PowerPoint Presentation</vt:lpstr>
      <vt:lpstr>PowerPoint Presentation</vt:lpstr>
      <vt:lpstr>Policies &amp; Procedures</vt:lpstr>
      <vt:lpstr>Employee Manual or Handbook</vt:lpstr>
      <vt:lpstr>PowerPoint Presentation</vt:lpstr>
      <vt:lpstr>Training overview</vt:lpstr>
      <vt:lpstr>Workers Compensation Act</vt:lpstr>
      <vt:lpstr>Definition</vt:lpstr>
      <vt:lpstr>What is workplace bullying and harassment?</vt:lpstr>
      <vt:lpstr>What is not bullying and harassment?</vt:lpstr>
      <vt:lpstr>Effects and potential indicators</vt:lpstr>
      <vt:lpstr>Employer obligations</vt:lpstr>
      <vt:lpstr>Policy statement</vt:lpstr>
      <vt:lpstr>Prevent or minimize</vt:lpstr>
      <vt:lpstr>Reporting procedures</vt:lpstr>
      <vt:lpstr>Dealing with incidents or complaints</vt:lpstr>
      <vt:lpstr>Training supervisors and workers</vt:lpstr>
      <vt:lpstr>What must workers do?</vt:lpstr>
      <vt:lpstr>What must supervisors do?</vt:lpstr>
      <vt:lpstr>What can co-workers do to stop  workplace bullying and harassment?</vt:lpstr>
      <vt:lpstr>Talking to an alleged bully</vt:lpstr>
      <vt:lpstr>For more information</vt:lpstr>
      <vt:lpstr>PowerPoint Presentation</vt:lpstr>
      <vt:lpstr>Branch Corner</vt:lpstr>
      <vt:lpstr>Branch Advisory</vt:lpstr>
      <vt:lpstr>Command Group Insurance</vt:lpstr>
    </vt:vector>
  </TitlesOfParts>
  <Company>The Royal Canadian Legion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Mussell</dc:creator>
  <cp:lastModifiedBy>Karen Kuzek - RIMEX</cp:lastModifiedBy>
  <cp:revision>87</cp:revision>
  <dcterms:created xsi:type="dcterms:W3CDTF">2013-08-27T16:50:44Z</dcterms:created>
  <dcterms:modified xsi:type="dcterms:W3CDTF">2024-10-05T21:22:58Z</dcterms:modified>
</cp:coreProperties>
</file>