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7" r:id="rId6"/>
    <p:sldId id="287" r:id="rId7"/>
    <p:sldId id="273" r:id="rId8"/>
    <p:sldId id="297" r:id="rId9"/>
    <p:sldId id="299" r:id="rId10"/>
    <p:sldId id="300" r:id="rId11"/>
    <p:sldId id="301" r:id="rId12"/>
    <p:sldId id="268"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95871-0169-4043-A8EA-4B7FFB9C4E31}" v="3" dt="2025-11-25T16:02:45.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jma Bond" userId="778d00fc-3bdf-4e56-a34d-4a345f021157" providerId="ADAL" clId="{69238FD3-FA6B-4433-AE25-F3B6727F9A79}"/>
    <pc:docChg chg="undo custSel modSld">
      <pc:chgData name="Nujma Bond" userId="778d00fc-3bdf-4e56-a34d-4a345f021157" providerId="ADAL" clId="{69238FD3-FA6B-4433-AE25-F3B6727F9A79}" dt="2025-11-25T16:03:17.358" v="1157" actId="20577"/>
      <pc:docMkLst>
        <pc:docMk/>
      </pc:docMkLst>
      <pc:sldChg chg="modSp mod">
        <pc:chgData name="Nujma Bond" userId="778d00fc-3bdf-4e56-a34d-4a345f021157" providerId="ADAL" clId="{69238FD3-FA6B-4433-AE25-F3B6727F9A79}" dt="2025-11-25T16:03:17.358" v="1157" actId="20577"/>
        <pc:sldMkLst>
          <pc:docMk/>
          <pc:sldMk cId="2364965764" sldId="256"/>
        </pc:sldMkLst>
        <pc:spChg chg="mod">
          <ac:chgData name="Nujma Bond" userId="778d00fc-3bdf-4e56-a34d-4a345f021157" providerId="ADAL" clId="{69238FD3-FA6B-4433-AE25-F3B6727F9A79}" dt="2025-11-25T16:03:17.358" v="1157" actId="20577"/>
          <ac:spMkLst>
            <pc:docMk/>
            <pc:sldMk cId="2364965764" sldId="256"/>
            <ac:spMk id="3" creationId="{2E919E6D-EB6E-B8BA-CCEA-54D18D13479B}"/>
          </ac:spMkLst>
        </pc:spChg>
      </pc:sldChg>
      <pc:sldChg chg="modSp mod modNotesTx">
        <pc:chgData name="Nujma Bond" userId="778d00fc-3bdf-4e56-a34d-4a345f021157" providerId="ADAL" clId="{69238FD3-FA6B-4433-AE25-F3B6727F9A79}" dt="2025-11-25T15:56:06.282" v="841" actId="20577"/>
        <pc:sldMkLst>
          <pc:docMk/>
          <pc:sldMk cId="4148876343" sldId="257"/>
        </pc:sldMkLst>
        <pc:spChg chg="mod">
          <ac:chgData name="Nujma Bond" userId="778d00fc-3bdf-4e56-a34d-4a345f021157" providerId="ADAL" clId="{69238FD3-FA6B-4433-AE25-F3B6727F9A79}" dt="2025-11-25T15:55:07.630" v="637" actId="20577"/>
          <ac:spMkLst>
            <pc:docMk/>
            <pc:sldMk cId="4148876343" sldId="257"/>
            <ac:spMk id="22" creationId="{C99E2687-626E-3477-CB60-6DA043B1C61C}"/>
          </ac:spMkLst>
        </pc:spChg>
      </pc:sldChg>
      <pc:sldChg chg="modNotesTx">
        <pc:chgData name="Nujma Bond" userId="778d00fc-3bdf-4e56-a34d-4a345f021157" providerId="ADAL" clId="{69238FD3-FA6B-4433-AE25-F3B6727F9A79}" dt="2025-11-25T16:02:12.054" v="1146" actId="20577"/>
        <pc:sldMkLst>
          <pc:docMk/>
          <pc:sldMk cId="2847692053" sldId="268"/>
        </pc:sldMkLst>
      </pc:sldChg>
      <pc:sldChg chg="modNotesTx">
        <pc:chgData name="Nujma Bond" userId="778d00fc-3bdf-4e56-a34d-4a345f021157" providerId="ADAL" clId="{69238FD3-FA6B-4433-AE25-F3B6727F9A79}" dt="2025-11-19T19:43:22.275" v="59" actId="20577"/>
        <pc:sldMkLst>
          <pc:docMk/>
          <pc:sldMk cId="3343512595" sldId="273"/>
        </pc:sldMkLst>
      </pc:sldChg>
      <pc:sldChg chg="modSp mod modNotesTx">
        <pc:chgData name="Nujma Bond" userId="778d00fc-3bdf-4e56-a34d-4a345f021157" providerId="ADAL" clId="{69238FD3-FA6B-4433-AE25-F3B6727F9A79}" dt="2025-11-25T15:58:26.937" v="926" actId="20577"/>
        <pc:sldMkLst>
          <pc:docMk/>
          <pc:sldMk cId="942983901" sldId="287"/>
        </pc:sldMkLst>
        <pc:spChg chg="mod">
          <ac:chgData name="Nujma Bond" userId="778d00fc-3bdf-4e56-a34d-4a345f021157" providerId="ADAL" clId="{69238FD3-FA6B-4433-AE25-F3B6727F9A79}" dt="2025-11-25T15:57:27.769" v="911" actId="20577"/>
          <ac:spMkLst>
            <pc:docMk/>
            <pc:sldMk cId="942983901" sldId="287"/>
            <ac:spMk id="16" creationId="{C7B37D33-98F9-1FA1-0180-4EF5AD904A06}"/>
          </ac:spMkLst>
        </pc:spChg>
      </pc:sldChg>
      <pc:sldChg chg="modSp mod">
        <pc:chgData name="Nujma Bond" userId="778d00fc-3bdf-4e56-a34d-4a345f021157" providerId="ADAL" clId="{69238FD3-FA6B-4433-AE25-F3B6727F9A79}" dt="2025-11-25T15:59:01.845" v="929" actId="20577"/>
        <pc:sldMkLst>
          <pc:docMk/>
          <pc:sldMk cId="3179596210" sldId="297"/>
        </pc:sldMkLst>
        <pc:spChg chg="mod">
          <ac:chgData name="Nujma Bond" userId="778d00fc-3bdf-4e56-a34d-4a345f021157" providerId="ADAL" clId="{69238FD3-FA6B-4433-AE25-F3B6727F9A79}" dt="2025-11-25T15:59:01.845" v="929" actId="20577"/>
          <ac:spMkLst>
            <pc:docMk/>
            <pc:sldMk cId="3179596210" sldId="297"/>
            <ac:spMk id="16" creationId="{3A48084B-92AE-E356-77D6-D915EB3FCC6C}"/>
          </ac:spMkLst>
        </pc:spChg>
      </pc:sldChg>
      <pc:sldChg chg="modSp mod modNotesTx">
        <pc:chgData name="Nujma Bond" userId="778d00fc-3bdf-4e56-a34d-4a345f021157" providerId="ADAL" clId="{69238FD3-FA6B-4433-AE25-F3B6727F9A79}" dt="2025-11-25T16:01:01.214" v="1125" actId="20577"/>
        <pc:sldMkLst>
          <pc:docMk/>
          <pc:sldMk cId="1990317411" sldId="299"/>
        </pc:sldMkLst>
        <pc:spChg chg="mod">
          <ac:chgData name="Nujma Bond" userId="778d00fc-3bdf-4e56-a34d-4a345f021157" providerId="ADAL" clId="{69238FD3-FA6B-4433-AE25-F3B6727F9A79}" dt="2025-11-25T16:01:01.214" v="1125" actId="20577"/>
          <ac:spMkLst>
            <pc:docMk/>
            <pc:sldMk cId="1990317411" sldId="299"/>
            <ac:spMk id="16" creationId="{40551DDD-1F4E-C732-1672-AD483CA06AB3}"/>
          </ac:spMkLst>
        </pc:spChg>
      </pc:sldChg>
      <pc:sldChg chg="modSp mod modNotesTx">
        <pc:chgData name="Nujma Bond" userId="778d00fc-3bdf-4e56-a34d-4a345f021157" providerId="ADAL" clId="{69238FD3-FA6B-4433-AE25-F3B6727F9A79}" dt="2025-11-25T16:01:15.893" v="1130" actId="20577"/>
        <pc:sldMkLst>
          <pc:docMk/>
          <pc:sldMk cId="2917075661" sldId="300"/>
        </pc:sldMkLst>
        <pc:spChg chg="mod">
          <ac:chgData name="Nujma Bond" userId="778d00fc-3bdf-4e56-a34d-4a345f021157" providerId="ADAL" clId="{69238FD3-FA6B-4433-AE25-F3B6727F9A79}" dt="2025-11-19T19:44:48.751" v="168" actId="20577"/>
          <ac:spMkLst>
            <pc:docMk/>
            <pc:sldMk cId="2917075661" sldId="300"/>
            <ac:spMk id="16" creationId="{070EBE78-1E58-0E6B-3641-E0B5E55F4A6E}"/>
          </ac:spMkLst>
        </pc:spChg>
      </pc:sldChg>
      <pc:sldChg chg="modSp mod modNotesTx">
        <pc:chgData name="Nujma Bond" userId="778d00fc-3bdf-4e56-a34d-4a345f021157" providerId="ADAL" clId="{69238FD3-FA6B-4433-AE25-F3B6727F9A79}" dt="2025-11-25T16:02:45.399" v="1148"/>
        <pc:sldMkLst>
          <pc:docMk/>
          <pc:sldMk cId="2530402992" sldId="301"/>
        </pc:sldMkLst>
        <pc:spChg chg="mod">
          <ac:chgData name="Nujma Bond" userId="778d00fc-3bdf-4e56-a34d-4a345f021157" providerId="ADAL" clId="{69238FD3-FA6B-4433-AE25-F3B6727F9A79}" dt="2025-11-19T19:45:07.120" v="172" actId="20577"/>
          <ac:spMkLst>
            <pc:docMk/>
            <pc:sldMk cId="2530402992" sldId="301"/>
            <ac:spMk id="13" creationId="{BFB38A44-A7A4-1B66-DF66-312B5205E5D7}"/>
          </ac:spMkLst>
        </pc:spChg>
        <pc:spChg chg="mod">
          <ac:chgData name="Nujma Bond" userId="778d00fc-3bdf-4e56-a34d-4a345f021157" providerId="ADAL" clId="{69238FD3-FA6B-4433-AE25-F3B6727F9A79}" dt="2025-11-25T16:02:45.399" v="1148"/>
          <ac:spMkLst>
            <pc:docMk/>
            <pc:sldMk cId="2530402992" sldId="301"/>
            <ac:spMk id="16" creationId="{4B468B9D-A124-790D-8AC8-403E2214EE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3EC61-E2B2-2F4D-B115-B10A7CB9127D}"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8818B-C645-8B41-8225-2971B93F6E68}" type="slidenum">
              <a:rPr lang="en-US" smtClean="0"/>
              <a:t>‹#›</a:t>
            </a:fld>
            <a:endParaRPr lang="en-US"/>
          </a:p>
        </p:txBody>
      </p:sp>
    </p:spTree>
    <p:extLst>
      <p:ext uri="{BB962C8B-B14F-4D97-AF65-F5344CB8AC3E}">
        <p14:creationId xmlns:p14="http://schemas.microsoft.com/office/powerpoint/2010/main" val="351842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to our short Legion Centenary presentation. We are now in our pre-launch phase. I will highlight some of the programs underway at a national and local level.</a:t>
            </a:r>
          </a:p>
          <a:p>
            <a:pPr marL="171450" indent="-171450">
              <a:buFont typeface="Arial" panose="020B0604020202020204" pitchFamily="34" charset="0"/>
              <a:buChar char="•"/>
            </a:pPr>
            <a:r>
              <a:rPr lang="en-CA" dirty="0"/>
              <a:t>While our official birthday is next year, July 17</a:t>
            </a:r>
            <a:r>
              <a:rPr lang="en-CA" baseline="30000" dirty="0"/>
              <a:t>th</a:t>
            </a:r>
            <a:r>
              <a:rPr lang="en-CA" dirty="0"/>
              <a:t>, we’re starting the celebration now!</a:t>
            </a:r>
          </a:p>
        </p:txBody>
      </p:sp>
      <p:sp>
        <p:nvSpPr>
          <p:cNvPr id="4" name="Slide Number Placeholder 3"/>
          <p:cNvSpPr>
            <a:spLocks noGrp="1"/>
          </p:cNvSpPr>
          <p:nvPr>
            <p:ph type="sldNum" sz="quarter" idx="5"/>
          </p:nvPr>
        </p:nvSpPr>
        <p:spPr/>
        <p:txBody>
          <a:bodyPr/>
          <a:lstStyle/>
          <a:p>
            <a:fld id="{14D8818B-C645-8B41-8225-2971B93F6E68}" type="slidenum">
              <a:rPr lang="en-US" smtClean="0"/>
              <a:t>1</a:t>
            </a:fld>
            <a:endParaRPr lang="en-US"/>
          </a:p>
        </p:txBody>
      </p:sp>
    </p:spTree>
    <p:extLst>
      <p:ext uri="{BB962C8B-B14F-4D97-AF65-F5344CB8AC3E}">
        <p14:creationId xmlns:p14="http://schemas.microsoft.com/office/powerpoint/2010/main" val="271224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Starting on November 25, we launched our new Branch Centenary logo. We also wanted to share that Ford Dealers of Canada are our Official partner during the centenary, and there’s a new national sweepstakes open to all members. </a:t>
            </a:r>
          </a:p>
          <a:p>
            <a:pPr marL="171450" indent="-171450">
              <a:buFont typeface="Arial" panose="020B0604020202020204" pitchFamily="34" charset="0"/>
              <a:buChar char="•"/>
            </a:pPr>
            <a:r>
              <a:rPr lang="en-US" dirty="0"/>
              <a:t>This really is a time to celebrate our birthday and our accomplishments, to raise public awareness and educate Canadians about what we do, to recognize and involve all our local volunteers, and to welcome even more new members, as we celebrate and educate.</a:t>
            </a:r>
          </a:p>
        </p:txBody>
      </p:sp>
      <p:sp>
        <p:nvSpPr>
          <p:cNvPr id="4" name="Slide Number Placeholder 3"/>
          <p:cNvSpPr>
            <a:spLocks noGrp="1"/>
          </p:cNvSpPr>
          <p:nvPr>
            <p:ph type="sldNum" sz="quarter" idx="5"/>
          </p:nvPr>
        </p:nvSpPr>
        <p:spPr/>
        <p:txBody>
          <a:bodyPr/>
          <a:lstStyle/>
          <a:p>
            <a:fld id="{14D8818B-C645-8B41-8225-2971B93F6E68}" type="slidenum">
              <a:rPr lang="en-US" smtClean="0"/>
              <a:t>2</a:t>
            </a:fld>
            <a:endParaRPr lang="en-US"/>
          </a:p>
        </p:txBody>
      </p:sp>
    </p:spTree>
    <p:extLst>
      <p:ext uri="{BB962C8B-B14F-4D97-AF65-F5344CB8AC3E}">
        <p14:creationId xmlns:p14="http://schemas.microsoft.com/office/powerpoint/2010/main" val="113533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8FB5-7673-EB81-F61C-76BE8B2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2B10-8F42-8F6F-ABA7-1791AFCAC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24D69-2779-19D2-9EA6-7218CB732051}"/>
              </a:ext>
            </a:extLst>
          </p:cNvPr>
          <p:cNvSpPr>
            <a:spLocks noGrp="1"/>
          </p:cNvSpPr>
          <p:nvPr>
            <p:ph type="body" idx="1"/>
          </p:nvPr>
        </p:nvSpPr>
        <p:spPr/>
        <p:txBody>
          <a:bodyPr/>
          <a:lstStyle/>
          <a:p>
            <a:pPr marL="171450" indent="-171450">
              <a:buFont typeface="Arial" panose="020B0604020202020204" pitchFamily="34" charset="0"/>
              <a:buChar char="•"/>
            </a:pPr>
            <a:r>
              <a:rPr lang="en-US" dirty="0"/>
              <a:t>A little history. While we have been thinking about this anniversary for some time, Dominion Command struck a Centenary Committee in 2022 to include representation from every Command.</a:t>
            </a:r>
          </a:p>
          <a:p>
            <a:pPr marL="171450" indent="-171450">
              <a:buFont typeface="Arial" panose="020B0604020202020204" pitchFamily="34" charset="0"/>
              <a:buChar char="•"/>
            </a:pPr>
            <a:r>
              <a:rPr lang="en-US" dirty="0"/>
              <a:t>They looked at existing ideas and helped generate additional ideas to present to Dominion Command for consideration. </a:t>
            </a:r>
          </a:p>
          <a:p>
            <a:pPr marL="171450" indent="-171450">
              <a:buFont typeface="Arial" panose="020B0604020202020204" pitchFamily="34" charset="0"/>
              <a:buChar char="•"/>
            </a:pPr>
            <a:r>
              <a:rPr lang="en-US" dirty="0"/>
              <a:t>Ideas are now taking shape … and the Legion is now in its pre-launch phase by sharing its new centenary logo, and its official partnership with Ford Dealers of Canada. As part of the Legion 100 Win Big Giveaway Sweepstakes with Ford Dealers of Canada, a lucky member will win the grand prize of a new Ford F-150 STX truck!</a:t>
            </a:r>
          </a:p>
          <a:p>
            <a:endParaRPr lang="en-US" dirty="0"/>
          </a:p>
        </p:txBody>
      </p:sp>
      <p:sp>
        <p:nvSpPr>
          <p:cNvPr id="4" name="Slide Number Placeholder 3">
            <a:extLst>
              <a:ext uri="{FF2B5EF4-FFF2-40B4-BE49-F238E27FC236}">
                <a16:creationId xmlns:a16="http://schemas.microsoft.com/office/drawing/2014/main" id="{F1003C48-DB99-098E-1CBC-CEB927867AB2}"/>
              </a:ext>
            </a:extLst>
          </p:cNvPr>
          <p:cNvSpPr>
            <a:spLocks noGrp="1"/>
          </p:cNvSpPr>
          <p:nvPr>
            <p:ph type="sldNum" sz="quarter" idx="5"/>
          </p:nvPr>
        </p:nvSpPr>
        <p:spPr/>
        <p:txBody>
          <a:bodyPr/>
          <a:lstStyle/>
          <a:p>
            <a:fld id="{14D8818B-C645-8B41-8225-2971B93F6E68}" type="slidenum">
              <a:rPr lang="en-US" smtClean="0"/>
              <a:t>3</a:t>
            </a:fld>
            <a:endParaRPr lang="en-US"/>
          </a:p>
        </p:txBody>
      </p:sp>
    </p:spTree>
    <p:extLst>
      <p:ext uri="{BB962C8B-B14F-4D97-AF65-F5344CB8AC3E}">
        <p14:creationId xmlns:p14="http://schemas.microsoft.com/office/powerpoint/2010/main" val="166569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This is our new Branch Centenary logo. It will appear in many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You also now have anniversary brand guidelines.</a:t>
            </a:r>
            <a:endParaRPr lang="en-CA" dirty="0"/>
          </a:p>
        </p:txBody>
      </p:sp>
      <p:sp>
        <p:nvSpPr>
          <p:cNvPr id="4" name="Slide Number Placeholder 3"/>
          <p:cNvSpPr>
            <a:spLocks noGrp="1"/>
          </p:cNvSpPr>
          <p:nvPr>
            <p:ph type="sldNum" sz="quarter" idx="5"/>
          </p:nvPr>
        </p:nvSpPr>
        <p:spPr/>
        <p:txBody>
          <a:bodyPr/>
          <a:lstStyle/>
          <a:p>
            <a:fld id="{14D8818B-C645-8B41-8225-2971B93F6E68}" type="slidenum">
              <a:rPr lang="en-US" smtClean="0"/>
              <a:t>4</a:t>
            </a:fld>
            <a:endParaRPr lang="en-US"/>
          </a:p>
        </p:txBody>
      </p:sp>
    </p:spTree>
    <p:extLst>
      <p:ext uri="{BB962C8B-B14F-4D97-AF65-F5344CB8AC3E}">
        <p14:creationId xmlns:p14="http://schemas.microsoft.com/office/powerpoint/2010/main" val="353151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CF40E-71AA-F301-6005-98BBB9B2C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3D27D-2CFE-990C-C659-794E20248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35585-4D51-23B3-4528-D7064BB66FA3}"/>
              </a:ext>
            </a:extLst>
          </p:cNvPr>
          <p:cNvSpPr>
            <a:spLocks noGrp="1"/>
          </p:cNvSpPr>
          <p:nvPr>
            <p:ph type="body" idx="1"/>
          </p:nvPr>
        </p:nvSpPr>
        <p:spPr/>
        <p:txBody>
          <a:bodyPr/>
          <a:lstStyle/>
          <a:p>
            <a:pPr marL="171450" indent="-171450">
              <a:buFont typeface="Arial" panose="020B0604020202020204" pitchFamily="34" charset="0"/>
              <a:buChar char="•"/>
            </a:pPr>
            <a:r>
              <a:rPr lang="en-US" dirty="0"/>
              <a:t>So what do the timelines look like?</a:t>
            </a:r>
          </a:p>
          <a:p>
            <a:pPr marL="171450" indent="-171450">
              <a:buFont typeface="Arial" panose="020B0604020202020204" pitchFamily="34" charset="0"/>
              <a:buChar char="•"/>
            </a:pPr>
            <a:r>
              <a:rPr lang="en-US" dirty="0"/>
              <a:t>There was a soft launch during Legion Week this year from September 21 to 27.  The official pre-launch began on November 25, 2025. Our official anniversary begins in January, with initiatives throughout the year, and we will celebrate our actual birthday on July 17, 2026. More details to come!</a:t>
            </a:r>
          </a:p>
        </p:txBody>
      </p:sp>
      <p:sp>
        <p:nvSpPr>
          <p:cNvPr id="4" name="Slide Number Placeholder 3">
            <a:extLst>
              <a:ext uri="{FF2B5EF4-FFF2-40B4-BE49-F238E27FC236}">
                <a16:creationId xmlns:a16="http://schemas.microsoft.com/office/drawing/2014/main" id="{3F612850-3207-C6C6-8801-2402835954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8818B-C645-8B41-8225-2971B93F6E6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263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D17EE-BF72-3B64-05EB-73ACC0336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523AA-EB98-008F-D885-6BFD9BEE1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E62C3-84C5-F1EB-7E2E-93DD54EDA118}"/>
              </a:ext>
            </a:extLst>
          </p:cNvPr>
          <p:cNvSpPr>
            <a:spLocks noGrp="1"/>
          </p:cNvSpPr>
          <p:nvPr>
            <p:ph type="body" idx="1"/>
          </p:nvPr>
        </p:nvSpPr>
        <p:spPr/>
        <p:txBody>
          <a:bodyPr/>
          <a:lstStyle/>
          <a:p>
            <a:pPr marL="171450" indent="-171450">
              <a:buFont typeface="Arial" panose="020B0604020202020204" pitchFamily="34" charset="0"/>
              <a:buChar char="•"/>
            </a:pPr>
            <a:r>
              <a:rPr lang="en-US" dirty="0"/>
              <a:t>There are many exciting products and events being planned, some of them with a more internal focus.</a:t>
            </a:r>
          </a:p>
          <a:p>
            <a:pPr marL="171450" indent="-171450">
              <a:buFont typeface="Arial" panose="020B0604020202020204" pitchFamily="34" charset="0"/>
              <a:buChar char="•"/>
            </a:pPr>
            <a:r>
              <a:rPr lang="en-US" dirty="0"/>
              <a:t>We now have a Legion Centenary medal for members.</a:t>
            </a:r>
          </a:p>
          <a:p>
            <a:pPr marL="171450" indent="-171450">
              <a:buFont typeface="Arial" panose="020B0604020202020204" pitchFamily="34" charset="0"/>
              <a:buChar char="•"/>
            </a:pPr>
            <a:r>
              <a:rPr lang="en-US" dirty="0"/>
              <a:t>For our pre-launch, we are starting to sell branded Legion online store merchandise like ballcaps and a centenary pin.</a:t>
            </a:r>
          </a:p>
          <a:p>
            <a:pPr marL="171450" indent="-171450">
              <a:buFont typeface="Arial" panose="020B0604020202020204" pitchFamily="34" charset="0"/>
              <a:buChar char="•"/>
            </a:pPr>
            <a:r>
              <a:rPr lang="en-US" dirty="0"/>
              <a:t>There will be a special anniversary dinner for branch delegates at the Dominion Convention in 2026. </a:t>
            </a:r>
          </a:p>
          <a:p>
            <a:pPr marL="171450" indent="-171450">
              <a:buFont typeface="Arial" panose="020B0604020202020204" pitchFamily="34" charset="0"/>
              <a:buChar char="•"/>
            </a:pPr>
            <a:r>
              <a:rPr lang="en-US" dirty="0"/>
              <a:t>And we are expecting a special Heraldic Crest which in Canada signifies excellence and contribution to society – while celebrating the country’s history and heritage. It is granted through the Governor-General’s office.</a:t>
            </a:r>
          </a:p>
        </p:txBody>
      </p:sp>
      <p:sp>
        <p:nvSpPr>
          <p:cNvPr id="4" name="Slide Number Placeholder 3">
            <a:extLst>
              <a:ext uri="{FF2B5EF4-FFF2-40B4-BE49-F238E27FC236}">
                <a16:creationId xmlns:a16="http://schemas.microsoft.com/office/drawing/2014/main" id="{6E15806E-1846-1E0A-819E-B756C30D30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8818B-C645-8B41-8225-2971B93F6E6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77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BCF75-DCBA-2AE6-4308-7464BA49D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8DA2F-C2F2-6F3C-4C5E-AF2015880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AC3A5-BD1B-A865-B478-508C9C0670F5}"/>
              </a:ext>
            </a:extLst>
          </p:cNvPr>
          <p:cNvSpPr>
            <a:spLocks noGrp="1"/>
          </p:cNvSpPr>
          <p:nvPr>
            <p:ph type="body" idx="1"/>
          </p:nvPr>
        </p:nvSpPr>
        <p:spPr/>
        <p:txBody>
          <a:bodyPr/>
          <a:lstStyle/>
          <a:p>
            <a:pPr marL="171450" indent="-171450">
              <a:buFont typeface="Arial" panose="020B0604020202020204" pitchFamily="34" charset="0"/>
              <a:buChar char="•"/>
            </a:pPr>
            <a:r>
              <a:rPr lang="en-US" dirty="0"/>
              <a:t>We are excited to share that the Legion is working with partners on some new initiatives to be revealed over the coming months.</a:t>
            </a:r>
          </a:p>
          <a:p>
            <a:pPr marL="171450" indent="-171450">
              <a:buFont typeface="Arial" panose="020B0604020202020204" pitchFamily="34" charset="0"/>
              <a:buChar char="•"/>
            </a:pPr>
            <a:r>
              <a:rPr lang="en-US" dirty="0"/>
              <a:t>There will also be a focus on Legion History – with a video, an online timeline, and a related Centenary book.</a:t>
            </a:r>
          </a:p>
          <a:p>
            <a:pPr marL="171450" indent="-171450">
              <a:buFont typeface="Arial" panose="020B0604020202020204" pitchFamily="34" charset="0"/>
              <a:buChar char="•"/>
            </a:pPr>
            <a:r>
              <a:rPr lang="en-US" dirty="0"/>
              <a:t>Now that we are in our pre-launch phase, we are happy to be sharing our new centenary look, and the opportunity to win a new truck as part of the celebrations!</a:t>
            </a:r>
          </a:p>
          <a:p>
            <a:pPr marL="171450" indent="-171450">
              <a:buFont typeface="Arial" panose="020B0604020202020204" pitchFamily="34" charset="0"/>
              <a:buChar char="•"/>
            </a:pPr>
            <a:r>
              <a:rPr lang="en-US" dirty="0"/>
              <a:t>And our membership promotion will be announced soon. It will allow us to welcome thousands of new members and keep growing. Members are our lifeforce and help us achieve our important mission.</a:t>
            </a:r>
          </a:p>
        </p:txBody>
      </p:sp>
      <p:sp>
        <p:nvSpPr>
          <p:cNvPr id="4" name="Slide Number Placeholder 3">
            <a:extLst>
              <a:ext uri="{FF2B5EF4-FFF2-40B4-BE49-F238E27FC236}">
                <a16:creationId xmlns:a16="http://schemas.microsoft.com/office/drawing/2014/main" id="{0061E27C-7639-8089-C51C-930370C90E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8818B-C645-8B41-8225-2971B93F6E6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5047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1877C-1190-3144-64AA-A61869B65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985CF-EE4E-27EE-45D6-DA93520AA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2ADDF-E537-EF37-4B32-E7DE5D1D035A}"/>
              </a:ext>
            </a:extLst>
          </p:cNvPr>
          <p:cNvSpPr>
            <a:spLocks noGrp="1"/>
          </p:cNvSpPr>
          <p:nvPr>
            <p:ph type="body" idx="1"/>
          </p:nvPr>
        </p:nvSpPr>
        <p:spPr/>
        <p:txBody>
          <a:bodyPr/>
          <a:lstStyle/>
          <a:p>
            <a:pPr marL="171450" indent="-171450">
              <a:buFont typeface="Arial" panose="020B0604020202020204" pitchFamily="34" charset="0"/>
              <a:buChar char="•"/>
            </a:pPr>
            <a:r>
              <a:rPr lang="en-US" dirty="0"/>
              <a:t>Here’s a look at some of the things planned at our Branch level….</a:t>
            </a:r>
          </a:p>
        </p:txBody>
      </p:sp>
      <p:sp>
        <p:nvSpPr>
          <p:cNvPr id="4" name="Slide Number Placeholder 3">
            <a:extLst>
              <a:ext uri="{FF2B5EF4-FFF2-40B4-BE49-F238E27FC236}">
                <a16:creationId xmlns:a16="http://schemas.microsoft.com/office/drawing/2014/main" id="{FA932214-1A78-07A7-A5C2-C9179CDE9E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8818B-C645-8B41-8225-2971B93F6E6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355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71DE-DE35-120B-C837-BB6737C25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80DF4-55D8-5A94-A1E1-8A50A1404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B8E33-053A-0BC0-BFA6-89C543707987}"/>
              </a:ext>
            </a:extLst>
          </p:cNvPr>
          <p:cNvSpPr>
            <a:spLocks noGrp="1"/>
          </p:cNvSpPr>
          <p:nvPr>
            <p:ph type="body" idx="1"/>
          </p:nvPr>
        </p:nvSpPr>
        <p:spPr/>
        <p:txBody>
          <a:bodyPr/>
          <a:lstStyle/>
          <a:p>
            <a:pPr marL="171450" indent="-171450">
              <a:buFont typeface="Arial" panose="020B0604020202020204" pitchFamily="34" charset="0"/>
              <a:buChar char="•"/>
            </a:pPr>
            <a:r>
              <a:rPr lang="en-US" dirty="0"/>
              <a:t>In summary, ideas are still being considered, and more information and updates will be shared when possible.</a:t>
            </a:r>
          </a:p>
          <a:p>
            <a:pPr marL="171450" indent="-171450">
              <a:buFont typeface="Arial" panose="020B0604020202020204" pitchFamily="34" charset="0"/>
              <a:buChar char="•"/>
            </a:pPr>
            <a:r>
              <a:rPr lang="en-CA" dirty="0"/>
              <a:t>We will still get updates through the monthly Legion Dispatch and through emails with Centenary tools and preparations.</a:t>
            </a:r>
          </a:p>
          <a:p>
            <a:pPr marL="171450" indent="-171450">
              <a:buFont typeface="Arial" panose="020B0604020202020204" pitchFamily="34" charset="0"/>
              <a:buChar char="•"/>
            </a:pPr>
            <a:r>
              <a:rPr lang="en-CA" dirty="0"/>
              <a:t>Branch information packages will contain everything you need to help celebrate our 100th – from images, to ideas, to media tools.</a:t>
            </a:r>
            <a:endParaRPr lang="en-US" dirty="0"/>
          </a:p>
          <a:p>
            <a:pPr marL="171450" indent="-171450">
              <a:buFont typeface="Arial" panose="020B0604020202020204" pitchFamily="34" charset="0"/>
              <a:buChar char="•"/>
            </a:pPr>
            <a:r>
              <a:rPr lang="en-US" dirty="0"/>
              <a:t>We fully expect to welcome many new members during the Legion’s Centenary year, so that’s exciting, and we need to start planning! Again, we will receive tools and assistance at the Branch level.</a:t>
            </a:r>
          </a:p>
          <a:p>
            <a:pPr marL="171450" indent="-171450">
              <a:buFont typeface="Arial" panose="020B0604020202020204" pitchFamily="34" charset="0"/>
              <a:buChar char="•"/>
            </a:pPr>
            <a:r>
              <a:rPr lang="en-US" dirty="0"/>
              <a:t>This is a once-in-a-lifetime opportunity and a special time to be part of the Legion.</a:t>
            </a:r>
          </a:p>
          <a:p>
            <a:pPr marL="171450" indent="-171450">
              <a:buFont typeface="Arial" panose="020B0604020202020204" pitchFamily="34" charset="0"/>
              <a:buChar char="•"/>
            </a:pPr>
            <a:r>
              <a:rPr lang="en-US" dirty="0"/>
              <a:t>Let’s all celebrate and educate together!</a:t>
            </a:r>
          </a:p>
        </p:txBody>
      </p:sp>
      <p:sp>
        <p:nvSpPr>
          <p:cNvPr id="4" name="Slide Number Placeholder 3">
            <a:extLst>
              <a:ext uri="{FF2B5EF4-FFF2-40B4-BE49-F238E27FC236}">
                <a16:creationId xmlns:a16="http://schemas.microsoft.com/office/drawing/2014/main" id="{07C4A387-3655-E040-B536-67F25253DDC1}"/>
              </a:ext>
            </a:extLst>
          </p:cNvPr>
          <p:cNvSpPr>
            <a:spLocks noGrp="1"/>
          </p:cNvSpPr>
          <p:nvPr>
            <p:ph type="sldNum" sz="quarter" idx="5"/>
          </p:nvPr>
        </p:nvSpPr>
        <p:spPr/>
        <p:txBody>
          <a:bodyPr/>
          <a:lstStyle/>
          <a:p>
            <a:fld id="{14D8818B-C645-8B41-8225-2971B93F6E68}" type="slidenum">
              <a:rPr lang="en-US" smtClean="0"/>
              <a:t>9</a:t>
            </a:fld>
            <a:endParaRPr lang="en-US"/>
          </a:p>
        </p:txBody>
      </p:sp>
    </p:spTree>
    <p:extLst>
      <p:ext uri="{BB962C8B-B14F-4D97-AF65-F5344CB8AC3E}">
        <p14:creationId xmlns:p14="http://schemas.microsoft.com/office/powerpoint/2010/main" val="84947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0A9C-42E1-C2A4-1BA3-5215819EB6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1C0A3E-7881-FB11-F9CF-A24C9A9DB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50971-F5CE-45EB-4644-728B1C26B0BD}"/>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5" name="Footer Placeholder 4">
            <a:extLst>
              <a:ext uri="{FF2B5EF4-FFF2-40B4-BE49-F238E27FC236}">
                <a16:creationId xmlns:a16="http://schemas.microsoft.com/office/drawing/2014/main" id="{0D77245C-5BCD-CAD4-C336-5D62A6D35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1E5B8-4052-6765-0613-F0A4A0D9306D}"/>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173541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7AFD-F8BF-055E-6A35-8B22034C72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FEE5B-BB41-BBAD-3ABA-294DBAEF2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A2763-A146-4AC7-919E-6D0B2A6EC34D}"/>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5" name="Footer Placeholder 4">
            <a:extLst>
              <a:ext uri="{FF2B5EF4-FFF2-40B4-BE49-F238E27FC236}">
                <a16:creationId xmlns:a16="http://schemas.microsoft.com/office/drawing/2014/main" id="{370B5621-4952-4A78-1EE4-020BD249C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1DAF9-4EB1-AFBB-B820-E80D0CA18975}"/>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422400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36E86-7697-3663-ABF2-E1FC09A4F1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52E00B-DABD-A122-7435-CE34BBB3BB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73CF7-3E9C-AE6D-85C5-CDF0112D210C}"/>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5" name="Footer Placeholder 4">
            <a:extLst>
              <a:ext uri="{FF2B5EF4-FFF2-40B4-BE49-F238E27FC236}">
                <a16:creationId xmlns:a16="http://schemas.microsoft.com/office/drawing/2014/main" id="{62151F31-9E1D-A550-CACD-0560CFAE4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1BB26-A3CE-F409-BAA7-3274A8183A52}"/>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324902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C17E-5A1E-B799-D022-4296569A6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67F96-4B2D-37D5-98E2-4707D06F13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87D93-2EBE-29F9-06AD-25E4A59644C5}"/>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5" name="Footer Placeholder 4">
            <a:extLst>
              <a:ext uri="{FF2B5EF4-FFF2-40B4-BE49-F238E27FC236}">
                <a16:creationId xmlns:a16="http://schemas.microsoft.com/office/drawing/2014/main" id="{E805D83E-86C4-60EA-3301-7FE430852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85057-0A8E-1992-2206-FDE2B3BDC821}"/>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301343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EDE5-5F30-AB1B-188E-3846E57B08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609B2E-A5A7-35B7-2431-A53434C922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AC141F-BC56-E29E-C338-4DF49734AD08}"/>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5" name="Footer Placeholder 4">
            <a:extLst>
              <a:ext uri="{FF2B5EF4-FFF2-40B4-BE49-F238E27FC236}">
                <a16:creationId xmlns:a16="http://schemas.microsoft.com/office/drawing/2014/main" id="{A5EF8092-4C2C-6034-A3CD-EAAD71388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B978D-077E-4433-C390-8EF87389F4A3}"/>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332355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07C0-3E2B-8F34-C4C6-A6173D221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6D981-651F-7F58-3097-AFE571468F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C805F2-137D-FCC3-0ED2-01D04065B8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3D1967-9D57-AE3D-DF05-00926CFA6215}"/>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6" name="Footer Placeholder 5">
            <a:extLst>
              <a:ext uri="{FF2B5EF4-FFF2-40B4-BE49-F238E27FC236}">
                <a16:creationId xmlns:a16="http://schemas.microsoft.com/office/drawing/2014/main" id="{0EAEE492-5960-D27B-FCB4-488A5668C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2067B-C30E-1D36-4A6B-665D7F28F6AE}"/>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278659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4C38-E9BA-E8B0-7110-2C911668FC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FD5E64-0354-CF58-ECC7-020C29B1C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B0870B-6FA0-28D2-A0ED-40A5C7D8CE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D41A64-B28C-DB92-0632-6395CBF01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4700C-DC6E-9868-FF38-3BD6CB5F7A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18F81-E136-6C40-F0A1-9E319171DB54}"/>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8" name="Footer Placeholder 7">
            <a:extLst>
              <a:ext uri="{FF2B5EF4-FFF2-40B4-BE49-F238E27FC236}">
                <a16:creationId xmlns:a16="http://schemas.microsoft.com/office/drawing/2014/main" id="{2C897D92-201F-ED77-2036-C54E0E2F1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71B82-2EED-4B3A-4B70-5060D73B55BC}"/>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336466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88B2-27F9-414D-E23C-F351CF83D1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BF00B3-18C0-1D5D-AFE1-D9B0B91F1BCE}"/>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4" name="Footer Placeholder 3">
            <a:extLst>
              <a:ext uri="{FF2B5EF4-FFF2-40B4-BE49-F238E27FC236}">
                <a16:creationId xmlns:a16="http://schemas.microsoft.com/office/drawing/2014/main" id="{E9270618-B693-6809-40AB-3114B706C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24159-1D43-EAA3-36ED-5ABE5A83EEBB}"/>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211625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B112F-6C2C-D0E9-AF58-1190537630C8}"/>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3" name="Footer Placeholder 2">
            <a:extLst>
              <a:ext uri="{FF2B5EF4-FFF2-40B4-BE49-F238E27FC236}">
                <a16:creationId xmlns:a16="http://schemas.microsoft.com/office/drawing/2014/main" id="{BAD98A5E-8DAD-DD0A-6CE7-1B3A9B25CC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49F4E9-8CFC-9011-8D61-C08F43ABFB5E}"/>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346363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2C1A-769A-519A-F385-08E2BD1B2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35E063-FACB-1219-973A-855165557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4A8EB0-51DA-D058-8BF4-7419A2F30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0DD15-09B5-0CE3-800D-D806DE49B3FB}"/>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6" name="Footer Placeholder 5">
            <a:extLst>
              <a:ext uri="{FF2B5EF4-FFF2-40B4-BE49-F238E27FC236}">
                <a16:creationId xmlns:a16="http://schemas.microsoft.com/office/drawing/2014/main" id="{8DFD1A14-A17A-97B1-521C-28B94B739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2A2AA-2922-A25A-3220-4E576D3C5AAF}"/>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35865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5ECA-A2FD-1842-9873-22956CBA2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109CF0-2377-E326-4847-4487F7C27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5F4DD5-2329-FD60-5123-730766037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EF7A1-9850-36F5-9C69-F4D99BCAC6AE}"/>
              </a:ext>
            </a:extLst>
          </p:cNvPr>
          <p:cNvSpPr>
            <a:spLocks noGrp="1"/>
          </p:cNvSpPr>
          <p:nvPr>
            <p:ph type="dt" sz="half" idx="10"/>
          </p:nvPr>
        </p:nvSpPr>
        <p:spPr/>
        <p:txBody>
          <a:bodyPr/>
          <a:lstStyle/>
          <a:p>
            <a:fld id="{AC7573EB-8D62-5549-BDF0-EC9B36D10A38}" type="datetimeFigureOut">
              <a:rPr lang="en-US" smtClean="0"/>
              <a:t>11/25/2025</a:t>
            </a:fld>
            <a:endParaRPr lang="en-US"/>
          </a:p>
        </p:txBody>
      </p:sp>
      <p:sp>
        <p:nvSpPr>
          <p:cNvPr id="6" name="Footer Placeholder 5">
            <a:extLst>
              <a:ext uri="{FF2B5EF4-FFF2-40B4-BE49-F238E27FC236}">
                <a16:creationId xmlns:a16="http://schemas.microsoft.com/office/drawing/2014/main" id="{17696ED3-14F8-1504-8DE1-7D3BF1D487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ED768-284F-1A17-8FB5-B715A565E3A8}"/>
              </a:ext>
            </a:extLst>
          </p:cNvPr>
          <p:cNvSpPr>
            <a:spLocks noGrp="1"/>
          </p:cNvSpPr>
          <p:nvPr>
            <p:ph type="sldNum" sz="quarter" idx="12"/>
          </p:nvPr>
        </p:nvSpPr>
        <p:spPr/>
        <p:txBody>
          <a:bodyPr/>
          <a:lstStyle/>
          <a:p>
            <a:fld id="{47A8C544-1E50-8249-8B40-AAAF8E4593D1}" type="slidenum">
              <a:rPr lang="en-US" smtClean="0"/>
              <a:t>‹#›</a:t>
            </a:fld>
            <a:endParaRPr lang="en-US"/>
          </a:p>
        </p:txBody>
      </p:sp>
    </p:spTree>
    <p:extLst>
      <p:ext uri="{BB962C8B-B14F-4D97-AF65-F5344CB8AC3E}">
        <p14:creationId xmlns:p14="http://schemas.microsoft.com/office/powerpoint/2010/main" val="353455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5837F-1A7E-23A4-8217-895C786FD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8EF64-DAB8-22BB-3294-43F13AB57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A73B0-E82E-C5D5-38A5-156D9C9AB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7573EB-8D62-5549-BDF0-EC9B36D10A38}" type="datetimeFigureOut">
              <a:rPr lang="en-US" smtClean="0"/>
              <a:t>11/25/2025</a:t>
            </a:fld>
            <a:endParaRPr lang="en-US"/>
          </a:p>
        </p:txBody>
      </p:sp>
      <p:sp>
        <p:nvSpPr>
          <p:cNvPr id="5" name="Footer Placeholder 4">
            <a:extLst>
              <a:ext uri="{FF2B5EF4-FFF2-40B4-BE49-F238E27FC236}">
                <a16:creationId xmlns:a16="http://schemas.microsoft.com/office/drawing/2014/main" id="{91BC983B-07B6-705C-A591-4E377F08F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F487D0-A4D3-0642-F7F3-F7F5D60CE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A8C544-1E50-8249-8B40-AAAF8E4593D1}" type="slidenum">
              <a:rPr lang="en-US" smtClean="0"/>
              <a:t>‹#›</a:t>
            </a:fld>
            <a:endParaRPr lang="en-US"/>
          </a:p>
        </p:txBody>
      </p:sp>
    </p:spTree>
    <p:extLst>
      <p:ext uri="{BB962C8B-B14F-4D97-AF65-F5344CB8AC3E}">
        <p14:creationId xmlns:p14="http://schemas.microsoft.com/office/powerpoint/2010/main" val="175756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flower in a field&#10;&#10;AI-generated content may be incorrect.">
            <a:extLst>
              <a:ext uri="{FF2B5EF4-FFF2-40B4-BE49-F238E27FC236}">
                <a16:creationId xmlns:a16="http://schemas.microsoft.com/office/drawing/2014/main" id="{EF78DB35-E41F-682F-D00C-7F5D560492FF}"/>
              </a:ext>
            </a:extLst>
          </p:cNvPr>
          <p:cNvPicPr>
            <a:picLocks noChangeAspect="1"/>
          </p:cNvPicPr>
          <p:nvPr/>
        </p:nvPicPr>
        <p:blipFill>
          <a:blip r:embed="rId3"/>
          <a:stretch>
            <a:fillRect/>
          </a:stretch>
        </p:blipFill>
        <p:spPr>
          <a:xfrm>
            <a:off x="0" y="0"/>
            <a:ext cx="12222178" cy="6858000"/>
          </a:xfrm>
          <a:prstGeom prst="rect">
            <a:avLst/>
          </a:prstGeom>
        </p:spPr>
      </p:pic>
      <p:sp>
        <p:nvSpPr>
          <p:cNvPr id="2" name="Title 1">
            <a:extLst>
              <a:ext uri="{FF2B5EF4-FFF2-40B4-BE49-F238E27FC236}">
                <a16:creationId xmlns:a16="http://schemas.microsoft.com/office/drawing/2014/main" id="{0B6FE622-1A47-8D12-6866-0765B031EFE8}"/>
              </a:ext>
            </a:extLst>
          </p:cNvPr>
          <p:cNvSpPr>
            <a:spLocks noGrp="1"/>
          </p:cNvSpPr>
          <p:nvPr>
            <p:ph type="ctrTitle"/>
          </p:nvPr>
        </p:nvSpPr>
        <p:spPr>
          <a:xfrm>
            <a:off x="2743200" y="1249363"/>
            <a:ext cx="9144000" cy="2387600"/>
          </a:xfrm>
        </p:spPr>
        <p:txBody>
          <a:bodyPr/>
          <a:lstStyle/>
          <a:p>
            <a:pPr algn="l"/>
            <a:r>
              <a:rPr lang="en-US" spc="-150" dirty="0">
                <a:solidFill>
                  <a:schemeClr val="bg1"/>
                </a:solidFill>
                <a:latin typeface="Franklin Gothic Medium" panose="020B0603020102020204" pitchFamily="34" charset="0"/>
                <a:cs typeface="Futura Medium" panose="020B0602020204020303" pitchFamily="34" charset="-79"/>
              </a:rPr>
              <a:t>The Royal Canadian Legion Centenary </a:t>
            </a:r>
          </a:p>
        </p:txBody>
      </p:sp>
      <p:sp>
        <p:nvSpPr>
          <p:cNvPr id="3" name="Subtitle 2">
            <a:extLst>
              <a:ext uri="{FF2B5EF4-FFF2-40B4-BE49-F238E27FC236}">
                <a16:creationId xmlns:a16="http://schemas.microsoft.com/office/drawing/2014/main" id="{2E919E6D-EB6E-B8BA-CCEA-54D18D13479B}"/>
              </a:ext>
            </a:extLst>
          </p:cNvPr>
          <p:cNvSpPr>
            <a:spLocks noGrp="1"/>
          </p:cNvSpPr>
          <p:nvPr>
            <p:ph type="subTitle" idx="1"/>
          </p:nvPr>
        </p:nvSpPr>
        <p:spPr>
          <a:xfrm>
            <a:off x="2743200" y="3729038"/>
            <a:ext cx="9144000" cy="1655762"/>
          </a:xfrm>
        </p:spPr>
        <p:txBody>
          <a:bodyPr>
            <a:normAutofit/>
          </a:bodyPr>
          <a:lstStyle/>
          <a:p>
            <a:pPr algn="l"/>
            <a:r>
              <a:rPr lang="en-US" sz="3200" dirty="0">
                <a:solidFill>
                  <a:schemeClr val="bg1"/>
                </a:solidFill>
                <a:latin typeface="Franklin Gothic Medium" panose="020B0603020102020204" pitchFamily="34" charset="0"/>
              </a:rPr>
              <a:t>PRE-LAUNCH Projects and plans</a:t>
            </a:r>
          </a:p>
          <a:p>
            <a:pPr algn="l"/>
            <a:r>
              <a:rPr lang="en-US" sz="3200" dirty="0">
                <a:solidFill>
                  <a:schemeClr val="bg1"/>
                </a:solidFill>
                <a:latin typeface="Franklin Gothic Medium" panose="020B0603020102020204" pitchFamily="34" charset="0"/>
              </a:rPr>
              <a:t>100</a:t>
            </a:r>
            <a:r>
              <a:rPr lang="en-US" sz="3200" baseline="30000" dirty="0">
                <a:solidFill>
                  <a:schemeClr val="bg1"/>
                </a:solidFill>
                <a:latin typeface="Franklin Gothic Medium" panose="020B0603020102020204" pitchFamily="34" charset="0"/>
              </a:rPr>
              <a:t>th</a:t>
            </a:r>
            <a:r>
              <a:rPr lang="en-US" sz="3200" dirty="0">
                <a:solidFill>
                  <a:schemeClr val="bg1"/>
                </a:solidFill>
                <a:latin typeface="Franklin Gothic Medium" panose="020B0603020102020204" pitchFamily="34" charset="0"/>
              </a:rPr>
              <a:t> Anniversary: July 17, 2026</a:t>
            </a:r>
          </a:p>
        </p:txBody>
      </p:sp>
      <p:pic>
        <p:nvPicPr>
          <p:cNvPr id="24" name="Picture 23" descr="A logo with a flower&#10;&#10;AI-generated content may be incorrect.">
            <a:extLst>
              <a:ext uri="{FF2B5EF4-FFF2-40B4-BE49-F238E27FC236}">
                <a16:creationId xmlns:a16="http://schemas.microsoft.com/office/drawing/2014/main" id="{A2E6DF17-A55F-BA73-5500-D164996D5ED2}"/>
              </a:ext>
            </a:extLst>
          </p:cNvPr>
          <p:cNvPicPr>
            <a:picLocks noChangeAspect="1"/>
          </p:cNvPicPr>
          <p:nvPr/>
        </p:nvPicPr>
        <p:blipFill>
          <a:blip r:embed="rId4"/>
          <a:stretch>
            <a:fillRect/>
          </a:stretch>
        </p:blipFill>
        <p:spPr>
          <a:xfrm>
            <a:off x="4051164" y="5431489"/>
            <a:ext cx="4089672" cy="1388209"/>
          </a:xfrm>
          <a:prstGeom prst="rect">
            <a:avLst/>
          </a:prstGeom>
        </p:spPr>
      </p:pic>
    </p:spTree>
    <p:extLst>
      <p:ext uri="{BB962C8B-B14F-4D97-AF65-F5344CB8AC3E}">
        <p14:creationId xmlns:p14="http://schemas.microsoft.com/office/powerpoint/2010/main" val="23649657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A080-0A87-1031-4AFC-029C9A8206D8}"/>
            </a:ext>
          </a:extLst>
        </p:cNvPr>
        <p:cNvGrpSpPr/>
        <p:nvPr/>
      </p:nvGrpSpPr>
      <p:grpSpPr>
        <a:xfrm>
          <a:off x="0" y="0"/>
          <a:ext cx="0" cy="0"/>
          <a:chOff x="0" y="0"/>
          <a:chExt cx="0" cy="0"/>
        </a:xfrm>
      </p:grpSpPr>
      <p:pic>
        <p:nvPicPr>
          <p:cNvPr id="9" name="Picture 8" descr="A red flower in a field&#10;&#10;AI-generated content may be incorrect.">
            <a:extLst>
              <a:ext uri="{FF2B5EF4-FFF2-40B4-BE49-F238E27FC236}">
                <a16:creationId xmlns:a16="http://schemas.microsoft.com/office/drawing/2014/main" id="{9C33FAE3-AC63-B466-DF30-3954CD1BF5A1}"/>
              </a:ext>
            </a:extLst>
          </p:cNvPr>
          <p:cNvPicPr>
            <a:picLocks noChangeAspect="1"/>
          </p:cNvPicPr>
          <p:nvPr/>
        </p:nvPicPr>
        <p:blipFill>
          <a:blip r:embed="rId2"/>
          <a:stretch>
            <a:fillRect/>
          </a:stretch>
        </p:blipFill>
        <p:spPr>
          <a:xfrm>
            <a:off x="0" y="0"/>
            <a:ext cx="12222178" cy="6858000"/>
          </a:xfrm>
          <a:prstGeom prst="rect">
            <a:avLst/>
          </a:prstGeom>
        </p:spPr>
      </p:pic>
      <p:sp>
        <p:nvSpPr>
          <p:cNvPr id="2" name="Title 1">
            <a:extLst>
              <a:ext uri="{FF2B5EF4-FFF2-40B4-BE49-F238E27FC236}">
                <a16:creationId xmlns:a16="http://schemas.microsoft.com/office/drawing/2014/main" id="{90809467-B19B-F99F-2233-C469A85B6633}"/>
              </a:ext>
            </a:extLst>
          </p:cNvPr>
          <p:cNvSpPr>
            <a:spLocks noGrp="1"/>
          </p:cNvSpPr>
          <p:nvPr>
            <p:ph type="ctrTitle"/>
          </p:nvPr>
        </p:nvSpPr>
        <p:spPr>
          <a:xfrm>
            <a:off x="2743200" y="1249363"/>
            <a:ext cx="9144000" cy="2387600"/>
          </a:xfrm>
        </p:spPr>
        <p:txBody>
          <a:bodyPr/>
          <a:lstStyle/>
          <a:p>
            <a:pPr algn="l"/>
            <a:r>
              <a:rPr lang="en-US" spc="-150" dirty="0">
                <a:solidFill>
                  <a:schemeClr val="bg1"/>
                </a:solidFill>
                <a:latin typeface="Franklin Gothic Medium" panose="020B0603020102020204" pitchFamily="34" charset="0"/>
                <a:cs typeface="Futura Medium" panose="020B0602020204020303" pitchFamily="34" charset="-79"/>
              </a:rPr>
              <a:t>The Royal Canadian Legion Centenary </a:t>
            </a:r>
          </a:p>
        </p:txBody>
      </p:sp>
      <p:sp>
        <p:nvSpPr>
          <p:cNvPr id="3" name="Subtitle 2">
            <a:extLst>
              <a:ext uri="{FF2B5EF4-FFF2-40B4-BE49-F238E27FC236}">
                <a16:creationId xmlns:a16="http://schemas.microsoft.com/office/drawing/2014/main" id="{1C28A651-42DF-789F-F552-D4AB7074DEED}"/>
              </a:ext>
            </a:extLst>
          </p:cNvPr>
          <p:cNvSpPr>
            <a:spLocks noGrp="1"/>
          </p:cNvSpPr>
          <p:nvPr>
            <p:ph type="subTitle" idx="1"/>
          </p:nvPr>
        </p:nvSpPr>
        <p:spPr>
          <a:xfrm>
            <a:off x="2743200" y="3729038"/>
            <a:ext cx="9144000" cy="1655762"/>
          </a:xfrm>
        </p:spPr>
        <p:txBody>
          <a:bodyPr>
            <a:normAutofit/>
          </a:bodyPr>
          <a:lstStyle/>
          <a:p>
            <a:pPr algn="l"/>
            <a:r>
              <a:rPr lang="en-US" sz="3200" dirty="0">
                <a:solidFill>
                  <a:schemeClr val="bg1"/>
                </a:solidFill>
                <a:latin typeface="Franklin Gothic Medium" panose="020B0603020102020204" pitchFamily="34" charset="0"/>
              </a:rPr>
              <a:t>A time to celebrate and educate!</a:t>
            </a:r>
          </a:p>
        </p:txBody>
      </p:sp>
      <p:pic>
        <p:nvPicPr>
          <p:cNvPr id="24" name="Picture 23" descr="A logo with a flower&#10;&#10;AI-generated content may be incorrect.">
            <a:extLst>
              <a:ext uri="{FF2B5EF4-FFF2-40B4-BE49-F238E27FC236}">
                <a16:creationId xmlns:a16="http://schemas.microsoft.com/office/drawing/2014/main" id="{04EBACC9-DB5C-296A-D6FE-319B39056B32}"/>
              </a:ext>
            </a:extLst>
          </p:cNvPr>
          <p:cNvPicPr>
            <a:picLocks noChangeAspect="1"/>
          </p:cNvPicPr>
          <p:nvPr/>
        </p:nvPicPr>
        <p:blipFill>
          <a:blip r:embed="rId3"/>
          <a:stretch>
            <a:fillRect/>
          </a:stretch>
        </p:blipFill>
        <p:spPr>
          <a:xfrm>
            <a:off x="4051164" y="5431489"/>
            <a:ext cx="4089672" cy="1388209"/>
          </a:xfrm>
          <a:prstGeom prst="rect">
            <a:avLst/>
          </a:prstGeom>
        </p:spPr>
      </p:pic>
    </p:spTree>
    <p:extLst>
      <p:ext uri="{BB962C8B-B14F-4D97-AF65-F5344CB8AC3E}">
        <p14:creationId xmlns:p14="http://schemas.microsoft.com/office/powerpoint/2010/main" val="10499742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BC4AB-3F5A-7DCD-FD84-FF90829F27B1}"/>
            </a:ext>
          </a:extLst>
        </p:cNvPr>
        <p:cNvGrpSpPr/>
        <p:nvPr/>
      </p:nvGrpSpPr>
      <p:grpSpPr>
        <a:xfrm>
          <a:off x="0" y="0"/>
          <a:ext cx="0" cy="0"/>
          <a:chOff x="0" y="0"/>
          <a:chExt cx="0" cy="0"/>
        </a:xfrm>
      </p:grpSpPr>
      <p:pic>
        <p:nvPicPr>
          <p:cNvPr id="16" name="Picture 15" descr="A street with cars and buildings&#10;&#10;AI-generated content may be incorrect.">
            <a:extLst>
              <a:ext uri="{FF2B5EF4-FFF2-40B4-BE49-F238E27FC236}">
                <a16:creationId xmlns:a16="http://schemas.microsoft.com/office/drawing/2014/main" id="{0CEDFDF1-000C-5344-1B3A-B5ECD32151B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222878"/>
          </a:xfrm>
          <a:prstGeom prst="rect">
            <a:avLst/>
          </a:prstGeom>
        </p:spPr>
      </p:pic>
      <p:grpSp>
        <p:nvGrpSpPr>
          <p:cNvPr id="14" name="Group 13">
            <a:extLst>
              <a:ext uri="{FF2B5EF4-FFF2-40B4-BE49-F238E27FC236}">
                <a16:creationId xmlns:a16="http://schemas.microsoft.com/office/drawing/2014/main" id="{F81CB108-B81B-553C-ADF4-F46E4175A06B}"/>
              </a:ext>
            </a:extLst>
          </p:cNvPr>
          <p:cNvGrpSpPr/>
          <p:nvPr/>
        </p:nvGrpSpPr>
        <p:grpSpPr>
          <a:xfrm>
            <a:off x="0" y="5431489"/>
            <a:ext cx="12192000" cy="1465377"/>
            <a:chOff x="0" y="5431489"/>
            <a:chExt cx="12192000" cy="1465377"/>
          </a:xfrm>
        </p:grpSpPr>
        <p:pic>
          <p:nvPicPr>
            <p:cNvPr id="6" name="Picture 5" descr="A red flower in a field&#10;&#10;AI-generated content may be incorrect.">
              <a:extLst>
                <a:ext uri="{FF2B5EF4-FFF2-40B4-BE49-F238E27FC236}">
                  <a16:creationId xmlns:a16="http://schemas.microsoft.com/office/drawing/2014/main" id="{3B9B7793-AE17-0A26-E68F-E6419E13482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5432054"/>
              <a:ext cx="12192000" cy="1464812"/>
            </a:xfrm>
            <a:prstGeom prst="rect">
              <a:avLst/>
            </a:prstGeom>
          </p:spPr>
        </p:pic>
        <p:pic>
          <p:nvPicPr>
            <p:cNvPr id="7" name="Picture 6" descr="A logo with a flower&#10;&#10;AI-generated content may be incorrect.">
              <a:extLst>
                <a:ext uri="{FF2B5EF4-FFF2-40B4-BE49-F238E27FC236}">
                  <a16:creationId xmlns:a16="http://schemas.microsoft.com/office/drawing/2014/main" id="{5CFCCBE5-BBB4-09AF-0F90-6B0293A62C4C}"/>
                </a:ext>
              </a:extLst>
            </p:cNvPr>
            <p:cNvPicPr>
              <a:picLocks noChangeAspect="1"/>
            </p:cNvPicPr>
            <p:nvPr/>
          </p:nvPicPr>
          <p:blipFill>
            <a:blip r:embed="rId5"/>
            <a:stretch>
              <a:fillRect/>
            </a:stretch>
          </p:blipFill>
          <p:spPr>
            <a:xfrm>
              <a:off x="4051164" y="5431489"/>
              <a:ext cx="4089672" cy="1388209"/>
            </a:xfrm>
            <a:prstGeom prst="rect">
              <a:avLst/>
            </a:prstGeom>
          </p:spPr>
        </p:pic>
      </p:grpSp>
      <p:pic>
        <p:nvPicPr>
          <p:cNvPr id="2" name="Picture 1" descr="A red and blue sky&#10;&#10;AI-generated content may be incorrect.">
            <a:extLst>
              <a:ext uri="{FF2B5EF4-FFF2-40B4-BE49-F238E27FC236}">
                <a16:creationId xmlns:a16="http://schemas.microsoft.com/office/drawing/2014/main" id="{304F98AB-3943-2280-D4D2-0496D8C3F405}"/>
              </a:ext>
            </a:extLst>
          </p:cNvPr>
          <p:cNvPicPr>
            <a:picLocks noChangeAspect="1"/>
          </p:cNvPicPr>
          <p:nvPr/>
        </p:nvPicPr>
        <p:blipFill>
          <a:blip r:embed="rId6">
            <a:alphaModFix amt="85000"/>
          </a:blip>
          <a:stretch>
            <a:fillRect/>
          </a:stretch>
        </p:blipFill>
        <p:spPr>
          <a:xfrm>
            <a:off x="-1" y="0"/>
            <a:ext cx="12192001" cy="5443538"/>
          </a:xfrm>
          <a:prstGeom prst="rect">
            <a:avLst/>
          </a:prstGeom>
        </p:spPr>
      </p:pic>
      <p:sp>
        <p:nvSpPr>
          <p:cNvPr id="22" name="Title 1">
            <a:extLst>
              <a:ext uri="{FF2B5EF4-FFF2-40B4-BE49-F238E27FC236}">
                <a16:creationId xmlns:a16="http://schemas.microsoft.com/office/drawing/2014/main" id="{C99E2687-626E-3477-CB60-6DA043B1C61C}"/>
              </a:ext>
            </a:extLst>
          </p:cNvPr>
          <p:cNvSpPr txBox="1">
            <a:spLocks/>
          </p:cNvSpPr>
          <p:nvPr/>
        </p:nvSpPr>
        <p:spPr>
          <a:xfrm>
            <a:off x="2280420" y="1284051"/>
            <a:ext cx="8895580" cy="347345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bg1"/>
                </a:solidFill>
                <a:latin typeface="Franklin Gothic Medium" panose="020B0603020102020204" pitchFamily="34" charset="0"/>
              </a:rPr>
              <a:t>A time to </a:t>
            </a:r>
            <a:r>
              <a:rPr lang="en-US" sz="3200" b="1" dirty="0">
                <a:solidFill>
                  <a:schemeClr val="bg1"/>
                </a:solidFill>
                <a:latin typeface="Franklin Gothic Medium" panose="020B0603020102020204" pitchFamily="34" charset="0"/>
              </a:rPr>
              <a:t>celebrate</a:t>
            </a:r>
            <a:r>
              <a:rPr lang="en-US" sz="2400" b="1" dirty="0">
                <a:solidFill>
                  <a:schemeClr val="bg1"/>
                </a:solidFill>
                <a:latin typeface="Franklin Gothic Medium" panose="020B0603020102020204" pitchFamily="34" charset="0"/>
              </a:rPr>
              <a:t> </a:t>
            </a:r>
            <a:r>
              <a:rPr lang="en-US" sz="2400" dirty="0">
                <a:solidFill>
                  <a:schemeClr val="bg1"/>
                </a:solidFill>
                <a:latin typeface="Franklin Gothic Medium" panose="020B0603020102020204" pitchFamily="34" charset="0"/>
              </a:rPr>
              <a:t>and </a:t>
            </a:r>
            <a:r>
              <a:rPr lang="en-US" sz="3200" dirty="0">
                <a:solidFill>
                  <a:schemeClr val="bg1"/>
                </a:solidFill>
                <a:latin typeface="Franklin Gothic Medium" panose="020B0603020102020204" pitchFamily="34" charset="0"/>
              </a:rPr>
              <a:t>educate</a:t>
            </a:r>
            <a:r>
              <a:rPr lang="en-US" sz="2400" dirty="0">
                <a:solidFill>
                  <a:schemeClr val="bg1"/>
                </a:solidFill>
                <a:latin typeface="Franklin Gothic Medium" panose="020B0603020102020204" pitchFamily="34" charset="0"/>
              </a:rPr>
              <a:t>!</a:t>
            </a:r>
          </a:p>
          <a:p>
            <a:pPr algn="l"/>
            <a:endParaRPr lang="en-US" sz="2400" dirty="0">
              <a:solidFill>
                <a:schemeClr val="bg1"/>
              </a:solidFill>
              <a:latin typeface="Franklin Gothic Medium" panose="020B0603020102020204" pitchFamily="34" charset="0"/>
            </a:endParaRPr>
          </a:p>
          <a:p>
            <a:pPr marL="342900" indent="-342900" algn="l">
              <a:buFont typeface="Wingdings" panose="05000000000000000000" pitchFamily="2" charset="2"/>
              <a:buChar char="ü"/>
            </a:pPr>
            <a:r>
              <a:rPr lang="en-US" sz="2400" dirty="0">
                <a:solidFill>
                  <a:schemeClr val="bg1"/>
                </a:solidFill>
                <a:latin typeface="Franklin Gothic Medium" panose="020B0603020102020204" pitchFamily="34" charset="0"/>
              </a:rPr>
              <a:t>Raise public awareness about new Centenary logo</a:t>
            </a:r>
          </a:p>
          <a:p>
            <a:pPr algn="l"/>
            <a:r>
              <a:rPr lang="en-US" sz="2400" dirty="0">
                <a:solidFill>
                  <a:schemeClr val="bg1"/>
                </a:solidFill>
                <a:latin typeface="Franklin Gothic Medium" panose="020B0603020102020204" pitchFamily="34" charset="0"/>
              </a:rPr>
              <a:t>	***</a:t>
            </a:r>
            <a:r>
              <a:rPr lang="en-US" sz="2400" i="1" dirty="0">
                <a:solidFill>
                  <a:schemeClr val="bg1"/>
                </a:solidFill>
                <a:latin typeface="Franklin Gothic Medium" panose="020B0603020102020204" pitchFamily="34" charset="0"/>
              </a:rPr>
              <a:t>Introduce</a:t>
            </a:r>
            <a:r>
              <a:rPr lang="en-US" sz="2400" dirty="0">
                <a:solidFill>
                  <a:schemeClr val="bg1"/>
                </a:solidFill>
                <a:latin typeface="Franklin Gothic Medium" panose="020B0603020102020204" pitchFamily="34" charset="0"/>
              </a:rPr>
              <a:t> </a:t>
            </a:r>
            <a:r>
              <a:rPr lang="en-US" sz="2400" i="1" dirty="0">
                <a:solidFill>
                  <a:schemeClr val="bg1"/>
                </a:solidFill>
                <a:latin typeface="Franklin Gothic Medium" panose="020B0603020102020204" pitchFamily="34" charset="0"/>
              </a:rPr>
              <a:t>Legion 100 Win Big Giveaway sweepstakes</a:t>
            </a:r>
          </a:p>
          <a:p>
            <a:pPr algn="l"/>
            <a:endParaRPr lang="en-US" sz="2400" i="1" dirty="0">
              <a:solidFill>
                <a:schemeClr val="bg1"/>
              </a:solidFill>
              <a:latin typeface="Franklin Gothic Medium" panose="020B0603020102020204" pitchFamily="34" charset="0"/>
            </a:endParaRPr>
          </a:p>
          <a:p>
            <a:pPr marL="342900" indent="-342900" algn="l">
              <a:buFont typeface="Wingdings" panose="05000000000000000000" pitchFamily="2" charset="2"/>
              <a:buChar char="ü"/>
            </a:pPr>
            <a:r>
              <a:rPr lang="en-US" sz="2400" dirty="0">
                <a:solidFill>
                  <a:schemeClr val="bg1"/>
                </a:solidFill>
                <a:latin typeface="Franklin Gothic Medium" panose="020B0603020102020204" pitchFamily="34" charset="0"/>
              </a:rPr>
              <a:t>Look back on accomplishments</a:t>
            </a:r>
          </a:p>
          <a:p>
            <a:pPr marL="800100" lvl="1" indent="-342900">
              <a:buFont typeface="Wingdings" panose="05000000000000000000" pitchFamily="2" charset="2"/>
              <a:buChar char="ü"/>
            </a:pPr>
            <a:endParaRPr lang="en-US" sz="100" dirty="0">
              <a:solidFill>
                <a:schemeClr val="bg1"/>
              </a:solidFill>
              <a:latin typeface="Franklin Gothic Medium" panose="020B0603020102020204" pitchFamily="34" charset="0"/>
            </a:endParaRPr>
          </a:p>
          <a:p>
            <a:pPr marL="342900" indent="-342900" algn="l">
              <a:buFont typeface="Arial" panose="020B0604020202020204" pitchFamily="34" charset="0"/>
              <a:buChar char="•"/>
            </a:pPr>
            <a:endParaRPr lang="en-US" sz="2400" dirty="0">
              <a:solidFill>
                <a:schemeClr val="bg1"/>
              </a:solidFill>
              <a:latin typeface="Franklin Gothic Medium" panose="020B0603020102020204" pitchFamily="34" charset="0"/>
            </a:endParaRPr>
          </a:p>
          <a:p>
            <a:pPr marL="342900" indent="-342900" algn="l">
              <a:buFont typeface="Wingdings" panose="05000000000000000000" pitchFamily="2" charset="2"/>
              <a:buChar char="ü"/>
            </a:pPr>
            <a:r>
              <a:rPr lang="en-US" sz="2400" dirty="0">
                <a:solidFill>
                  <a:schemeClr val="bg1"/>
                </a:solidFill>
                <a:latin typeface="Franklin Gothic Medium" panose="020B0603020102020204" pitchFamily="34" charset="0"/>
              </a:rPr>
              <a:t>Recognize and involve local volunteers</a:t>
            </a:r>
          </a:p>
          <a:p>
            <a:pPr marL="342900" indent="-342900" algn="l">
              <a:buFont typeface="Arial" panose="020B0604020202020204" pitchFamily="34" charset="0"/>
              <a:buChar char="•"/>
            </a:pPr>
            <a:endParaRPr lang="en-US" sz="2400" dirty="0">
              <a:solidFill>
                <a:schemeClr val="bg1"/>
              </a:solidFill>
              <a:latin typeface="Franklin Gothic Medium" panose="020B0603020102020204" pitchFamily="34" charset="0"/>
            </a:endParaRPr>
          </a:p>
          <a:p>
            <a:pPr marL="342900" indent="-342900" algn="l">
              <a:buFont typeface="Wingdings" panose="05000000000000000000" pitchFamily="2" charset="2"/>
              <a:buChar char="ü"/>
            </a:pPr>
            <a:r>
              <a:rPr lang="en-US" sz="2400" dirty="0">
                <a:solidFill>
                  <a:schemeClr val="bg1"/>
                </a:solidFill>
                <a:latin typeface="Franklin Gothic Medium" panose="020B0603020102020204" pitchFamily="34" charset="0"/>
              </a:rPr>
              <a:t>Increase Legion membership </a:t>
            </a:r>
          </a:p>
        </p:txBody>
      </p:sp>
    </p:spTree>
    <p:extLst>
      <p:ext uri="{BB962C8B-B14F-4D97-AF65-F5344CB8AC3E}">
        <p14:creationId xmlns:p14="http://schemas.microsoft.com/office/powerpoint/2010/main" val="414887634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02233-07C3-9677-5DB5-AADF3EE21C05}"/>
            </a:ext>
          </a:extLst>
        </p:cNvPr>
        <p:cNvGrpSpPr/>
        <p:nvPr/>
      </p:nvGrpSpPr>
      <p:grpSpPr>
        <a:xfrm>
          <a:off x="0" y="0"/>
          <a:ext cx="0" cy="0"/>
          <a:chOff x="0" y="0"/>
          <a:chExt cx="0" cy="0"/>
        </a:xfrm>
      </p:grpSpPr>
      <p:pic>
        <p:nvPicPr>
          <p:cNvPr id="9" name="Picture 8" descr="A person and person sitting at a table&#10;&#10;AI-generated content may be incorrect.">
            <a:extLst>
              <a:ext uri="{FF2B5EF4-FFF2-40B4-BE49-F238E27FC236}">
                <a16:creationId xmlns:a16="http://schemas.microsoft.com/office/drawing/2014/main" id="{082CBC39-55D0-3B4E-C73D-B1F08A21596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19698"/>
          </a:xfrm>
          <a:prstGeom prst="rect">
            <a:avLst/>
          </a:prstGeom>
        </p:spPr>
      </p:pic>
      <p:grpSp>
        <p:nvGrpSpPr>
          <p:cNvPr id="14" name="Group 13">
            <a:extLst>
              <a:ext uri="{FF2B5EF4-FFF2-40B4-BE49-F238E27FC236}">
                <a16:creationId xmlns:a16="http://schemas.microsoft.com/office/drawing/2014/main" id="{3AF624F2-63E2-ABDB-D58A-F8FAE8385A7E}"/>
              </a:ext>
            </a:extLst>
          </p:cNvPr>
          <p:cNvGrpSpPr/>
          <p:nvPr/>
        </p:nvGrpSpPr>
        <p:grpSpPr>
          <a:xfrm>
            <a:off x="0" y="5431489"/>
            <a:ext cx="12192000" cy="1465377"/>
            <a:chOff x="0" y="5431489"/>
            <a:chExt cx="12192000" cy="1465377"/>
          </a:xfrm>
        </p:grpSpPr>
        <p:pic>
          <p:nvPicPr>
            <p:cNvPr id="6" name="Picture 5" descr="A red flower in a field&#10;&#10;AI-generated content may be incorrect.">
              <a:extLst>
                <a:ext uri="{FF2B5EF4-FFF2-40B4-BE49-F238E27FC236}">
                  <a16:creationId xmlns:a16="http://schemas.microsoft.com/office/drawing/2014/main" id="{77CEA08B-6CCE-F163-4FD9-572011EE0A0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5432054"/>
              <a:ext cx="12192000" cy="1464812"/>
            </a:xfrm>
            <a:prstGeom prst="rect">
              <a:avLst/>
            </a:prstGeom>
          </p:spPr>
        </p:pic>
        <p:pic>
          <p:nvPicPr>
            <p:cNvPr id="7" name="Picture 6" descr="A logo with a flower&#10;&#10;AI-generated content may be incorrect.">
              <a:extLst>
                <a:ext uri="{FF2B5EF4-FFF2-40B4-BE49-F238E27FC236}">
                  <a16:creationId xmlns:a16="http://schemas.microsoft.com/office/drawing/2014/main" id="{AF8261DF-E4D3-DB69-04FD-FC0802E209A8}"/>
                </a:ext>
              </a:extLst>
            </p:cNvPr>
            <p:cNvPicPr>
              <a:picLocks noChangeAspect="1"/>
            </p:cNvPicPr>
            <p:nvPr/>
          </p:nvPicPr>
          <p:blipFill>
            <a:blip r:embed="rId5"/>
            <a:stretch>
              <a:fillRect/>
            </a:stretch>
          </p:blipFill>
          <p:spPr>
            <a:xfrm>
              <a:off x="4051164" y="5431489"/>
              <a:ext cx="4089672" cy="1388209"/>
            </a:xfrm>
            <a:prstGeom prst="rect">
              <a:avLst/>
            </a:prstGeom>
          </p:spPr>
        </p:pic>
      </p:grpSp>
      <p:pic>
        <p:nvPicPr>
          <p:cNvPr id="12" name="Picture 11" descr="A red and blue sky&#10;&#10;AI-generated content may be incorrect.">
            <a:extLst>
              <a:ext uri="{FF2B5EF4-FFF2-40B4-BE49-F238E27FC236}">
                <a16:creationId xmlns:a16="http://schemas.microsoft.com/office/drawing/2014/main" id="{2D0D855C-BFEE-89AE-60EC-D559E75B8999}"/>
              </a:ext>
            </a:extLst>
          </p:cNvPr>
          <p:cNvPicPr>
            <a:picLocks noChangeAspect="1"/>
          </p:cNvPicPr>
          <p:nvPr/>
        </p:nvPicPr>
        <p:blipFill>
          <a:blip r:embed="rId6">
            <a:alphaModFix amt="85000"/>
          </a:blip>
          <a:stretch>
            <a:fillRect/>
          </a:stretch>
        </p:blipFill>
        <p:spPr>
          <a:xfrm>
            <a:off x="0" y="-12331"/>
            <a:ext cx="12192001" cy="5443538"/>
          </a:xfrm>
          <a:prstGeom prst="rect">
            <a:avLst/>
          </a:prstGeom>
        </p:spPr>
      </p:pic>
      <p:sp>
        <p:nvSpPr>
          <p:cNvPr id="13" name="TextBox 12">
            <a:extLst>
              <a:ext uri="{FF2B5EF4-FFF2-40B4-BE49-F238E27FC236}">
                <a16:creationId xmlns:a16="http://schemas.microsoft.com/office/drawing/2014/main" id="{5F3BE146-1137-ECBE-EDED-EADEA3325125}"/>
              </a:ext>
            </a:extLst>
          </p:cNvPr>
          <p:cNvSpPr txBox="1"/>
          <p:nvPr/>
        </p:nvSpPr>
        <p:spPr>
          <a:xfrm>
            <a:off x="685800" y="2721769"/>
            <a:ext cx="4767716" cy="584775"/>
          </a:xfrm>
          <a:prstGeom prst="rect">
            <a:avLst/>
          </a:prstGeom>
          <a:noFill/>
        </p:spPr>
        <p:txBody>
          <a:bodyPr wrap="square" rtlCol="0">
            <a:spAutoFit/>
          </a:bodyPr>
          <a:lstStyle/>
          <a:p>
            <a:r>
              <a:rPr lang="en-US" sz="3200" dirty="0">
                <a:solidFill>
                  <a:schemeClr val="bg1"/>
                </a:solidFill>
                <a:latin typeface="Franklin Gothic Medium" panose="020B0603020102020204" pitchFamily="34" charset="0"/>
              </a:rPr>
              <a:t>Centenary Committee</a:t>
            </a:r>
            <a:endParaRPr lang="en-US" sz="3200" dirty="0"/>
          </a:p>
        </p:txBody>
      </p:sp>
      <p:sp>
        <p:nvSpPr>
          <p:cNvPr id="16" name="Title 1">
            <a:extLst>
              <a:ext uri="{FF2B5EF4-FFF2-40B4-BE49-F238E27FC236}">
                <a16:creationId xmlns:a16="http://schemas.microsoft.com/office/drawing/2014/main" id="{C7B37D33-98F9-1FA1-0180-4EF5AD904A06}"/>
              </a:ext>
            </a:extLst>
          </p:cNvPr>
          <p:cNvSpPr txBox="1">
            <a:spLocks/>
          </p:cNvSpPr>
          <p:nvPr/>
        </p:nvSpPr>
        <p:spPr>
          <a:xfrm>
            <a:off x="5453516" y="301557"/>
            <a:ext cx="7424284" cy="7279077"/>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sz="2400" dirty="0">
                <a:solidFill>
                  <a:schemeClr val="bg1"/>
                </a:solidFill>
                <a:latin typeface="Franklin Gothic Medium" panose="020B0603020102020204" pitchFamily="34" charset="0"/>
              </a:rPr>
              <a:t>	</a:t>
            </a:r>
            <a:r>
              <a:rPr lang="en-US" sz="2200" dirty="0">
                <a:solidFill>
                  <a:schemeClr val="bg1"/>
                </a:solidFill>
                <a:latin typeface="Franklin Gothic Medium" panose="020B0603020102020204" pitchFamily="34" charset="0"/>
              </a:rPr>
              <a:t>- Formed in 2022</a:t>
            </a:r>
            <a:br>
              <a:rPr lang="en-US" sz="2200" dirty="0">
                <a:solidFill>
                  <a:schemeClr val="bg1"/>
                </a:solidFill>
                <a:latin typeface="Franklin Gothic Medium" panose="020B0603020102020204" pitchFamily="34" charset="0"/>
              </a:rPr>
            </a:br>
            <a:r>
              <a:rPr lang="en-US" sz="2200" dirty="0">
                <a:solidFill>
                  <a:schemeClr val="bg1"/>
                </a:solidFill>
                <a:latin typeface="Franklin Gothic Medium" panose="020B0603020102020204" pitchFamily="34" charset="0"/>
              </a:rPr>
              <a:t>	- Representation from all Commands</a:t>
            </a:r>
            <a:br>
              <a:rPr lang="en-US" sz="2200" dirty="0">
                <a:solidFill>
                  <a:schemeClr val="bg1"/>
                </a:solidFill>
                <a:latin typeface="Franklin Gothic Medium" panose="020B0603020102020204" pitchFamily="34" charset="0"/>
              </a:rPr>
            </a:br>
            <a:r>
              <a:rPr lang="en-US" sz="2200" dirty="0">
                <a:solidFill>
                  <a:schemeClr val="bg1"/>
                </a:solidFill>
                <a:latin typeface="Franklin Gothic Medium" panose="020B0603020102020204" pitchFamily="34" charset="0"/>
              </a:rPr>
              <a:t>	- Considered existing ideas</a:t>
            </a:r>
            <a:br>
              <a:rPr lang="en-US" sz="2200" dirty="0">
                <a:solidFill>
                  <a:schemeClr val="bg1"/>
                </a:solidFill>
                <a:latin typeface="Franklin Gothic Medium" panose="020B0603020102020204" pitchFamily="34" charset="0"/>
              </a:rPr>
            </a:br>
            <a:r>
              <a:rPr lang="en-US" sz="2200" dirty="0">
                <a:solidFill>
                  <a:schemeClr val="bg1"/>
                </a:solidFill>
                <a:latin typeface="Franklin Gothic Medium" panose="020B0603020102020204" pitchFamily="34" charset="0"/>
              </a:rPr>
              <a:t>	- Presented new ideas </a:t>
            </a:r>
            <a:br>
              <a:rPr lang="en-US" sz="2200" dirty="0">
                <a:solidFill>
                  <a:schemeClr val="bg1"/>
                </a:solidFill>
                <a:latin typeface="Franklin Gothic Medium" panose="020B0603020102020204" pitchFamily="34" charset="0"/>
              </a:rPr>
            </a:br>
            <a:r>
              <a:rPr lang="en-US" sz="2200" dirty="0">
                <a:solidFill>
                  <a:schemeClr val="bg1"/>
                </a:solidFill>
                <a:latin typeface="Franklin Gothic Medium" panose="020B0603020102020204" pitchFamily="34" charset="0"/>
              </a:rPr>
              <a:t>	- Pre-launch phase</a:t>
            </a:r>
          </a:p>
          <a:p>
            <a:pPr marL="342900" indent="-342900" algn="l">
              <a:lnSpc>
                <a:spcPct val="150000"/>
              </a:lnSpc>
              <a:buFont typeface="Wingdings" panose="05000000000000000000" pitchFamily="2" charset="2"/>
              <a:buChar char="Ø"/>
            </a:pPr>
            <a:r>
              <a:rPr lang="en-US" sz="2200" i="1" dirty="0">
                <a:solidFill>
                  <a:schemeClr val="bg1"/>
                </a:solidFill>
                <a:latin typeface="Franklin Gothic Medium" panose="020B0603020102020204" pitchFamily="34" charset="0"/>
              </a:rPr>
              <a:t>Ford Dealers of Canada: Official Centenary Partner </a:t>
            </a:r>
          </a:p>
          <a:p>
            <a:pPr marL="342900" indent="-342900" algn="l">
              <a:lnSpc>
                <a:spcPct val="150000"/>
              </a:lnSpc>
              <a:buFont typeface="Wingdings" panose="05000000000000000000" pitchFamily="2" charset="2"/>
              <a:buChar char="Ø"/>
            </a:pPr>
            <a:r>
              <a:rPr lang="en-US" sz="2200" i="1" dirty="0">
                <a:solidFill>
                  <a:schemeClr val="bg1"/>
                </a:solidFill>
                <a:latin typeface="Franklin Gothic Medium" panose="020B0603020102020204" pitchFamily="34" charset="0"/>
              </a:rPr>
              <a:t>Legion 100 Win Big Giveaway</a:t>
            </a:r>
          </a:p>
          <a:p>
            <a:pPr algn="l">
              <a:lnSpc>
                <a:spcPct val="150000"/>
              </a:lnSpc>
            </a:pPr>
            <a:r>
              <a:rPr lang="en-US" sz="2200" i="1" dirty="0">
                <a:solidFill>
                  <a:schemeClr val="bg1"/>
                </a:solidFill>
                <a:latin typeface="Franklin Gothic Medium" panose="020B0603020102020204" pitchFamily="34" charset="0"/>
              </a:rPr>
              <a:t>     Ford F-150 STX grand prize</a:t>
            </a:r>
          </a:p>
          <a:p>
            <a:pPr algn="l">
              <a:lnSpc>
                <a:spcPct val="150000"/>
              </a:lnSpc>
            </a:pPr>
            <a:endParaRPr lang="en-US" sz="2200" dirty="0">
              <a:solidFill>
                <a:schemeClr val="bg1"/>
              </a:solidFill>
              <a:latin typeface="Franklin Gothic Medium" panose="020B0603020102020204" pitchFamily="34" charset="0"/>
            </a:endParaRPr>
          </a:p>
          <a:p>
            <a:pPr algn="l">
              <a:lnSpc>
                <a:spcPct val="150000"/>
              </a:lnSpc>
            </a:pPr>
            <a:br>
              <a:rPr lang="en-US" sz="2200" dirty="0">
                <a:solidFill>
                  <a:schemeClr val="bg1"/>
                </a:solidFill>
                <a:latin typeface="Franklin Gothic Medium" panose="020B0603020102020204" pitchFamily="34" charset="0"/>
              </a:rPr>
            </a:br>
            <a:r>
              <a:rPr lang="en-US" sz="2200" dirty="0">
                <a:solidFill>
                  <a:schemeClr val="bg1"/>
                </a:solidFill>
                <a:latin typeface="Franklin Gothic Medium" panose="020B0603020102020204" pitchFamily="34" charset="0"/>
              </a:rPr>
              <a:t>	</a:t>
            </a:r>
            <a:br>
              <a:rPr lang="en-US" sz="2200" dirty="0">
                <a:solidFill>
                  <a:schemeClr val="bg1"/>
                </a:solidFill>
                <a:latin typeface="Franklin Gothic Medium" panose="020B0603020102020204" pitchFamily="34" charset="0"/>
              </a:rPr>
            </a:br>
            <a:r>
              <a:rPr lang="en-US" sz="2400" dirty="0">
                <a:solidFill>
                  <a:schemeClr val="bg1"/>
                </a:solidFill>
                <a:latin typeface="Franklin Gothic Medium" panose="020B0603020102020204" pitchFamily="34" charset="0"/>
              </a:rPr>
              <a:t> </a:t>
            </a:r>
            <a:br>
              <a:rPr lang="en-US" sz="3200" dirty="0">
                <a:solidFill>
                  <a:schemeClr val="bg1"/>
                </a:solidFill>
                <a:latin typeface="Franklin Gothic Medium" panose="020B0603020102020204" pitchFamily="34" charset="0"/>
              </a:rPr>
            </a:br>
            <a:r>
              <a:rPr lang="en-US" sz="3200" dirty="0">
                <a:solidFill>
                  <a:schemeClr val="bg1"/>
                </a:solidFill>
                <a:latin typeface="Franklin Gothic Medium" panose="020B0603020102020204" pitchFamily="34" charset="0"/>
              </a:rPr>
              <a:t> </a:t>
            </a:r>
            <a:br>
              <a:rPr lang="en-US" sz="3200" dirty="0">
                <a:solidFill>
                  <a:schemeClr val="bg1"/>
                </a:solidFill>
                <a:latin typeface="Franklin Gothic Medium" panose="020B0603020102020204" pitchFamily="34" charset="0"/>
              </a:rPr>
            </a:br>
            <a:br>
              <a:rPr lang="en-US" sz="2400" dirty="0">
                <a:solidFill>
                  <a:schemeClr val="bg1"/>
                </a:solidFill>
                <a:latin typeface="Franklin Gothic Medium" panose="020B0603020102020204" pitchFamily="34" charset="0"/>
              </a:rPr>
            </a:br>
            <a:r>
              <a:rPr lang="en-US" sz="2400" dirty="0">
                <a:solidFill>
                  <a:schemeClr val="bg1"/>
                </a:solidFill>
                <a:latin typeface="Franklin Gothic Medium" panose="020B0603020102020204" pitchFamily="34" charset="0"/>
              </a:rPr>
              <a:t> </a:t>
            </a:r>
          </a:p>
        </p:txBody>
      </p:sp>
    </p:spTree>
    <p:extLst>
      <p:ext uri="{BB962C8B-B14F-4D97-AF65-F5344CB8AC3E}">
        <p14:creationId xmlns:p14="http://schemas.microsoft.com/office/powerpoint/2010/main" val="9429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A7971-4562-C8F9-2E98-02171538F12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0622F11-E60E-F03C-E7D8-60D3F087C3CA}"/>
              </a:ext>
            </a:extLst>
          </p:cNvPr>
          <p:cNvGrpSpPr/>
          <p:nvPr/>
        </p:nvGrpSpPr>
        <p:grpSpPr>
          <a:xfrm>
            <a:off x="0" y="5431489"/>
            <a:ext cx="12192000" cy="1465377"/>
            <a:chOff x="0" y="5431489"/>
            <a:chExt cx="12192000" cy="1465377"/>
          </a:xfrm>
        </p:grpSpPr>
        <p:pic>
          <p:nvPicPr>
            <p:cNvPr id="6" name="Picture 5" descr="A red flower in a field&#10;&#10;AI-generated content may be incorrect.">
              <a:extLst>
                <a:ext uri="{FF2B5EF4-FFF2-40B4-BE49-F238E27FC236}">
                  <a16:creationId xmlns:a16="http://schemas.microsoft.com/office/drawing/2014/main" id="{1538F6C8-9593-214E-243A-98D12EE11CD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5432054"/>
              <a:ext cx="12192000" cy="1464812"/>
            </a:xfrm>
            <a:prstGeom prst="rect">
              <a:avLst/>
            </a:prstGeom>
          </p:spPr>
        </p:pic>
        <p:pic>
          <p:nvPicPr>
            <p:cNvPr id="7" name="Picture 6" descr="A logo with a flower&#10;&#10;AI-generated content may be incorrect.">
              <a:extLst>
                <a:ext uri="{FF2B5EF4-FFF2-40B4-BE49-F238E27FC236}">
                  <a16:creationId xmlns:a16="http://schemas.microsoft.com/office/drawing/2014/main" id="{C7DDA792-F2AA-DD51-1978-A7D2F789CBF6}"/>
                </a:ext>
              </a:extLst>
            </p:cNvPr>
            <p:cNvPicPr>
              <a:picLocks noChangeAspect="1"/>
            </p:cNvPicPr>
            <p:nvPr/>
          </p:nvPicPr>
          <p:blipFill>
            <a:blip r:embed="rId4"/>
            <a:stretch>
              <a:fillRect/>
            </a:stretch>
          </p:blipFill>
          <p:spPr>
            <a:xfrm>
              <a:off x="4051164" y="5431489"/>
              <a:ext cx="4089672" cy="1388209"/>
            </a:xfrm>
            <a:prstGeom prst="rect">
              <a:avLst/>
            </a:prstGeom>
          </p:spPr>
        </p:pic>
      </p:grpSp>
      <p:sp>
        <p:nvSpPr>
          <p:cNvPr id="4" name="TextBox 3">
            <a:extLst>
              <a:ext uri="{FF2B5EF4-FFF2-40B4-BE49-F238E27FC236}">
                <a16:creationId xmlns:a16="http://schemas.microsoft.com/office/drawing/2014/main" id="{0B738B54-AAA6-CCCB-1C7C-D22EB1E919DC}"/>
              </a:ext>
            </a:extLst>
          </p:cNvPr>
          <p:cNvSpPr txBox="1"/>
          <p:nvPr/>
        </p:nvSpPr>
        <p:spPr>
          <a:xfrm>
            <a:off x="696686" y="232229"/>
            <a:ext cx="6121356" cy="12618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Franklin Gothic Medium" panose="020B0603020102020204" pitchFamily="34" charset="0"/>
                <a:ea typeface="+mn-ea"/>
                <a:cs typeface="+mn-cs"/>
              </a:rPr>
              <a:t>YOUR BRANCH</a:t>
            </a:r>
            <a:r>
              <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100</a:t>
            </a:r>
            <a:r>
              <a:rPr kumimoji="0" lang="en-US" sz="2800" b="0" i="0" u="none" strike="noStrike" kern="1200" cap="none" spc="0" normalizeH="0" baseline="30000" noProof="0" dirty="0">
                <a:ln>
                  <a:noFill/>
                </a:ln>
                <a:solidFill>
                  <a:prstClr val="black"/>
                </a:solidFill>
                <a:effectLst/>
                <a:uLnTx/>
                <a:uFillTx/>
                <a:latin typeface="Franklin Gothic Medium" panose="020B0603020102020204" pitchFamily="34" charset="0"/>
                <a:ea typeface="+mn-ea"/>
                <a:cs typeface="+mn-cs"/>
              </a:rPr>
              <a:t>th</a:t>
            </a:r>
            <a:r>
              <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Anniversary Logo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p>
        </p:txBody>
      </p:sp>
      <p:sp>
        <p:nvSpPr>
          <p:cNvPr id="3" name="Content Placeholder 2">
            <a:extLst>
              <a:ext uri="{FF2B5EF4-FFF2-40B4-BE49-F238E27FC236}">
                <a16:creationId xmlns:a16="http://schemas.microsoft.com/office/drawing/2014/main" id="{741CBA65-2481-182B-CA28-CADC2475EB18}"/>
              </a:ext>
            </a:extLst>
          </p:cNvPr>
          <p:cNvSpPr txBox="1">
            <a:spLocks/>
          </p:cNvSpPr>
          <p:nvPr/>
        </p:nvSpPr>
        <p:spPr>
          <a:xfrm>
            <a:off x="696686" y="863171"/>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CA" sz="1600" b="1" i="1" u="none" strike="noStrike" kern="1200" cap="none" spc="0" normalizeH="0" baseline="0" noProof="0" dirty="0">
                <a:ln>
                  <a:noFill/>
                </a:ln>
                <a:solidFill>
                  <a:srgbClr val="FF0000"/>
                </a:solidFill>
                <a:effectLst/>
                <a:uLnTx/>
                <a:uFillTx/>
                <a:latin typeface="Franklin Gothic Medium" panose="020B0603020102020204" pitchFamily="34" charset="0"/>
                <a:ea typeface="+mn-ea"/>
                <a:cs typeface="+mn-cs"/>
              </a:rPr>
              <a:t>See Anniversary </a:t>
            </a:r>
            <a:r>
              <a:rPr lang="en-CA" sz="1600" b="1" i="1" dirty="0">
                <a:solidFill>
                  <a:srgbClr val="FF0000"/>
                </a:solidFill>
                <a:latin typeface="Franklin Gothic Medium" panose="020B0603020102020204" pitchFamily="34" charset="0"/>
              </a:rPr>
              <a:t>Brand Guidelines p. 11 for information</a:t>
            </a:r>
            <a:endParaRPr kumimoji="0" lang="en-CA" sz="1600" b="0" i="1" u="none" strike="noStrike" kern="1200" cap="none" spc="0" normalizeH="0" baseline="0" noProof="0" dirty="0">
              <a:ln>
                <a:noFill/>
              </a:ln>
              <a:solidFill>
                <a:srgbClr val="FF0000"/>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CA" sz="2600" b="1" i="0" u="none" strike="noStrike" kern="1200" cap="none" spc="0" normalizeH="0" baseline="0" noProof="0" dirty="0">
                <a:ln>
                  <a:noFill/>
                </a:ln>
                <a:solidFill>
                  <a:srgbClr val="212121"/>
                </a:solidFill>
                <a:effectLst/>
                <a:uLnTx/>
                <a:uFillTx/>
                <a:latin typeface="Aptos" panose="02110004020202020204"/>
                <a:ea typeface="+mn-ea"/>
                <a:cs typeface="+mn-cs"/>
              </a:rPr>
              <a:t> </a:t>
            </a:r>
            <a:endParaRPr kumimoji="0" lang="en-CA" sz="2600" b="0" i="0" u="none" strike="noStrike" kern="1200" cap="none" spc="0" normalizeH="0" baseline="0" noProof="0" dirty="0">
              <a:ln>
                <a:noFill/>
              </a:ln>
              <a:solidFill>
                <a:srgbClr val="212121"/>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4FBEDCDB-576C-3641-9CD5-59579AA40A93}"/>
              </a:ext>
            </a:extLst>
          </p:cNvPr>
          <p:cNvPicPr>
            <a:picLocks noChangeAspect="1"/>
          </p:cNvPicPr>
          <p:nvPr/>
        </p:nvPicPr>
        <p:blipFill>
          <a:blip r:embed="rId5"/>
          <a:stretch>
            <a:fillRect/>
          </a:stretch>
        </p:blipFill>
        <p:spPr>
          <a:xfrm>
            <a:off x="979714" y="1443257"/>
            <a:ext cx="9404633" cy="3191165"/>
          </a:xfrm>
          <a:prstGeom prst="rect">
            <a:avLst/>
          </a:prstGeom>
        </p:spPr>
      </p:pic>
    </p:spTree>
    <p:extLst>
      <p:ext uri="{BB962C8B-B14F-4D97-AF65-F5344CB8AC3E}">
        <p14:creationId xmlns:p14="http://schemas.microsoft.com/office/powerpoint/2010/main" val="334351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2E9F-CB56-9BE5-CBD5-7A1EE329A69C}"/>
            </a:ext>
          </a:extLst>
        </p:cNvPr>
        <p:cNvGrpSpPr/>
        <p:nvPr/>
      </p:nvGrpSpPr>
      <p:grpSpPr>
        <a:xfrm>
          <a:off x="0" y="0"/>
          <a:ext cx="0" cy="0"/>
          <a:chOff x="0" y="0"/>
          <a:chExt cx="0" cy="0"/>
        </a:xfrm>
      </p:grpSpPr>
      <p:pic>
        <p:nvPicPr>
          <p:cNvPr id="9" name="Picture 8" descr="A person and person sitting at a table&#10;&#10;AI-generated content may be incorrect.">
            <a:extLst>
              <a:ext uri="{FF2B5EF4-FFF2-40B4-BE49-F238E27FC236}">
                <a16:creationId xmlns:a16="http://schemas.microsoft.com/office/drawing/2014/main" id="{417DB8C7-BB52-4D32-90E7-0279906A50B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19698"/>
          </a:xfrm>
          <a:prstGeom prst="rect">
            <a:avLst/>
          </a:prstGeom>
        </p:spPr>
      </p:pic>
      <p:grpSp>
        <p:nvGrpSpPr>
          <p:cNvPr id="14" name="Group 13">
            <a:extLst>
              <a:ext uri="{FF2B5EF4-FFF2-40B4-BE49-F238E27FC236}">
                <a16:creationId xmlns:a16="http://schemas.microsoft.com/office/drawing/2014/main" id="{9E7EC6D5-030E-0C11-7515-3C8863E277AA}"/>
              </a:ext>
            </a:extLst>
          </p:cNvPr>
          <p:cNvGrpSpPr/>
          <p:nvPr/>
        </p:nvGrpSpPr>
        <p:grpSpPr>
          <a:xfrm>
            <a:off x="0" y="5431489"/>
            <a:ext cx="12192000" cy="1465377"/>
            <a:chOff x="0" y="5431489"/>
            <a:chExt cx="12192000" cy="1465377"/>
          </a:xfrm>
        </p:grpSpPr>
        <p:pic>
          <p:nvPicPr>
            <p:cNvPr id="6" name="Picture 5" descr="A red flower in a field&#10;&#10;AI-generated content may be incorrect.">
              <a:extLst>
                <a:ext uri="{FF2B5EF4-FFF2-40B4-BE49-F238E27FC236}">
                  <a16:creationId xmlns:a16="http://schemas.microsoft.com/office/drawing/2014/main" id="{4173E190-B85C-A10E-B4C2-55AB392B0D8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5432054"/>
              <a:ext cx="12192000" cy="1464812"/>
            </a:xfrm>
            <a:prstGeom prst="rect">
              <a:avLst/>
            </a:prstGeom>
          </p:spPr>
        </p:pic>
        <p:pic>
          <p:nvPicPr>
            <p:cNvPr id="7" name="Picture 6" descr="A logo with a flower&#10;&#10;AI-generated content may be incorrect.">
              <a:extLst>
                <a:ext uri="{FF2B5EF4-FFF2-40B4-BE49-F238E27FC236}">
                  <a16:creationId xmlns:a16="http://schemas.microsoft.com/office/drawing/2014/main" id="{34B684DC-0D7E-5CE3-E7E7-01D087602AE4}"/>
                </a:ext>
              </a:extLst>
            </p:cNvPr>
            <p:cNvPicPr>
              <a:picLocks noChangeAspect="1"/>
            </p:cNvPicPr>
            <p:nvPr/>
          </p:nvPicPr>
          <p:blipFill>
            <a:blip r:embed="rId5"/>
            <a:stretch>
              <a:fillRect/>
            </a:stretch>
          </p:blipFill>
          <p:spPr>
            <a:xfrm>
              <a:off x="4051164" y="5431489"/>
              <a:ext cx="4089672" cy="1388209"/>
            </a:xfrm>
            <a:prstGeom prst="rect">
              <a:avLst/>
            </a:prstGeom>
          </p:spPr>
        </p:pic>
      </p:grpSp>
      <p:pic>
        <p:nvPicPr>
          <p:cNvPr id="12" name="Picture 11" descr="A red and blue sky&#10;&#10;AI-generated content may be incorrect.">
            <a:extLst>
              <a:ext uri="{FF2B5EF4-FFF2-40B4-BE49-F238E27FC236}">
                <a16:creationId xmlns:a16="http://schemas.microsoft.com/office/drawing/2014/main" id="{F21AA325-688B-E353-016A-57496544E23F}"/>
              </a:ext>
            </a:extLst>
          </p:cNvPr>
          <p:cNvPicPr>
            <a:picLocks noChangeAspect="1"/>
          </p:cNvPicPr>
          <p:nvPr/>
        </p:nvPicPr>
        <p:blipFill>
          <a:blip r:embed="rId6">
            <a:alphaModFix amt="85000"/>
          </a:blip>
          <a:stretch>
            <a:fillRect/>
          </a:stretch>
        </p:blipFill>
        <p:spPr>
          <a:xfrm>
            <a:off x="-1" y="-12331"/>
            <a:ext cx="12192001" cy="5443538"/>
          </a:xfrm>
          <a:prstGeom prst="rect">
            <a:avLst/>
          </a:prstGeom>
        </p:spPr>
      </p:pic>
      <p:sp>
        <p:nvSpPr>
          <p:cNvPr id="13" name="TextBox 12">
            <a:extLst>
              <a:ext uri="{FF2B5EF4-FFF2-40B4-BE49-F238E27FC236}">
                <a16:creationId xmlns:a16="http://schemas.microsoft.com/office/drawing/2014/main" id="{09FACD37-1F30-C944-8108-CFBD465F5DB0}"/>
              </a:ext>
            </a:extLst>
          </p:cNvPr>
          <p:cNvSpPr txBox="1"/>
          <p:nvPr/>
        </p:nvSpPr>
        <p:spPr>
          <a:xfrm>
            <a:off x="685800" y="2721769"/>
            <a:ext cx="47677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Franklin Gothic Medium" panose="020B0603020102020204" pitchFamily="34" charset="0"/>
              </a:rPr>
              <a:t>Timelines</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Title 1">
            <a:extLst>
              <a:ext uri="{FF2B5EF4-FFF2-40B4-BE49-F238E27FC236}">
                <a16:creationId xmlns:a16="http://schemas.microsoft.com/office/drawing/2014/main" id="{3A48084B-92AE-E356-77D6-D915EB3FCC6C}"/>
              </a:ext>
            </a:extLst>
          </p:cNvPr>
          <p:cNvSpPr txBox="1">
            <a:spLocks/>
          </p:cNvSpPr>
          <p:nvPr/>
        </p:nvSpPr>
        <p:spPr>
          <a:xfrm>
            <a:off x="5453516" y="301557"/>
            <a:ext cx="7424284" cy="7279077"/>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r>
              <a:rPr lang="en-US" sz="2200" dirty="0">
                <a:solidFill>
                  <a:prstClr val="white"/>
                </a:solidFill>
                <a:latin typeface="Franklin Gothic Medium" panose="020B0603020102020204" pitchFamily="34" charset="0"/>
              </a:rPr>
              <a:t>“Soft Launch” during Legion Week</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en-US" sz="2200" dirty="0">
                <a:solidFill>
                  <a:prstClr val="white"/>
                </a:solidFill>
                <a:latin typeface="Franklin Gothic Medium" panose="020B0603020102020204" pitchFamily="34" charset="0"/>
              </a:rPr>
              <a:t>		</a:t>
            </a: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September </a:t>
            </a:r>
            <a:r>
              <a:rPr lang="en-US" sz="2200" dirty="0">
                <a:solidFill>
                  <a:prstClr val="white"/>
                </a:solidFill>
                <a:latin typeface="Franklin Gothic Medium" panose="020B0603020102020204" pitchFamily="34" charset="0"/>
              </a:rPr>
              <a:t>21 - 27</a:t>
            </a: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2025</a:t>
            </a:r>
            <a:endParaRPr lang="en-US" sz="2200" dirty="0">
              <a:solidFill>
                <a:prstClr val="white"/>
              </a:solidFill>
              <a:latin typeface="Franklin Gothic Medium" panose="020B0603020102020204" pitchFamily="34" charset="0"/>
            </a:endParaRPr>
          </a:p>
          <a:p>
            <a:pPr marR="0" lvl="0" algn="l" defTabSz="914400" rtl="0" eaLnBrk="1" fontAlgn="auto" latinLnBrk="0" hangingPunct="1">
              <a:lnSpc>
                <a:spcPct val="150000"/>
              </a:lnSpc>
              <a:spcBef>
                <a:spcPct val="0"/>
              </a:spcBef>
              <a:spcAft>
                <a:spcPts val="0"/>
              </a:spcAft>
              <a:buClrTx/>
              <a:buSzTx/>
              <a:tabLst/>
              <a:defRPr/>
            </a:pP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 Official PRE - Launch after Remembrance Day</a:t>
            </a:r>
          </a:p>
          <a:p>
            <a:pPr marR="0" lvl="0" algn="l" defTabSz="914400" rtl="0" eaLnBrk="1" fontAlgn="auto" latinLnBrk="0" hangingPunct="1">
              <a:lnSpc>
                <a:spcPct val="150000"/>
              </a:lnSpc>
              <a:spcBef>
                <a:spcPct val="0"/>
              </a:spcBef>
              <a:spcAft>
                <a:spcPts val="0"/>
              </a:spcAft>
              <a:buClrTx/>
              <a:buSzTx/>
              <a:tabLst/>
              <a:defRPr/>
            </a:pPr>
            <a:endPar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a:p>
            <a:pPr marR="0" lvl="0" algn="l" defTabSz="914400" rtl="0" eaLnBrk="1" fontAlgn="auto" latinLnBrk="0" hangingPunct="1">
              <a:lnSpc>
                <a:spcPct val="150000"/>
              </a:lnSpc>
              <a:spcBef>
                <a:spcPct val="0"/>
              </a:spcBef>
              <a:spcAft>
                <a:spcPts val="0"/>
              </a:spcAft>
              <a:buClrTx/>
              <a:buSzTx/>
              <a:tabLst/>
              <a:defRPr/>
            </a:pP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November </a:t>
            </a:r>
            <a:r>
              <a:rPr lang="en-US" sz="2200" dirty="0">
                <a:solidFill>
                  <a:prstClr val="white"/>
                </a:solidFill>
                <a:latin typeface="Franklin Gothic Medium" panose="020B0603020102020204" pitchFamily="34" charset="0"/>
              </a:rPr>
              <a:t>25</a:t>
            </a: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2025</a:t>
            </a:r>
          </a:p>
          <a:p>
            <a:pPr marR="0" lvl="0" algn="l" defTabSz="914400" rtl="0" eaLnBrk="1" fontAlgn="auto" latinLnBrk="0" hangingPunct="1">
              <a:lnSpc>
                <a:spcPct val="150000"/>
              </a:lnSpc>
              <a:spcBef>
                <a:spcPct val="0"/>
              </a:spcBef>
              <a:spcAft>
                <a:spcPts val="0"/>
              </a:spcAft>
              <a:buClrTx/>
              <a:buSzTx/>
              <a:tabLst/>
              <a:defRPr/>
            </a:pPr>
            <a:endPar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a:p>
            <a:pPr marR="0" lvl="0" algn="l" defTabSz="914400" rtl="0" eaLnBrk="1" fontAlgn="auto" latinLnBrk="0" hangingPunct="1">
              <a:lnSpc>
                <a:spcPct val="150000"/>
              </a:lnSpc>
              <a:spcBef>
                <a:spcPct val="0"/>
              </a:spcBef>
              <a:spcAft>
                <a:spcPts val="0"/>
              </a:spcAft>
              <a:buClrTx/>
              <a:buSzTx/>
              <a:tabLst/>
              <a:defRPr/>
            </a:pPr>
            <a:r>
              <a:rPr lang="en-US" sz="2200" dirty="0">
                <a:solidFill>
                  <a:prstClr val="white"/>
                </a:solidFill>
                <a:latin typeface="Franklin Gothic Medium" panose="020B0603020102020204" pitchFamily="34" charset="0"/>
              </a:rPr>
              <a:t>	- Official LAUNCH OF Anniversary year and birthday</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January, 2026</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July 17, 2026</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b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p>
        </p:txBody>
      </p:sp>
    </p:spTree>
    <p:extLst>
      <p:ext uri="{BB962C8B-B14F-4D97-AF65-F5344CB8AC3E}">
        <p14:creationId xmlns:p14="http://schemas.microsoft.com/office/powerpoint/2010/main" val="317959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D5F40-00A6-EF66-AB52-F716EDFCE30C}"/>
            </a:ext>
          </a:extLst>
        </p:cNvPr>
        <p:cNvGrpSpPr/>
        <p:nvPr/>
      </p:nvGrpSpPr>
      <p:grpSpPr>
        <a:xfrm>
          <a:off x="0" y="0"/>
          <a:ext cx="0" cy="0"/>
          <a:chOff x="0" y="0"/>
          <a:chExt cx="0" cy="0"/>
        </a:xfrm>
      </p:grpSpPr>
      <p:pic>
        <p:nvPicPr>
          <p:cNvPr id="9" name="Picture 8" descr="A person and person sitting at a table&#10;&#10;AI-generated content may be incorrect.">
            <a:extLst>
              <a:ext uri="{FF2B5EF4-FFF2-40B4-BE49-F238E27FC236}">
                <a16:creationId xmlns:a16="http://schemas.microsoft.com/office/drawing/2014/main" id="{55108029-EE73-DA57-2C3B-C9B91B72553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19698"/>
          </a:xfrm>
          <a:prstGeom prst="rect">
            <a:avLst/>
          </a:prstGeom>
        </p:spPr>
      </p:pic>
      <p:grpSp>
        <p:nvGrpSpPr>
          <p:cNvPr id="14" name="Group 13">
            <a:extLst>
              <a:ext uri="{FF2B5EF4-FFF2-40B4-BE49-F238E27FC236}">
                <a16:creationId xmlns:a16="http://schemas.microsoft.com/office/drawing/2014/main" id="{C29F2655-99F2-55F0-7F43-9BE791D7B1CA}"/>
              </a:ext>
            </a:extLst>
          </p:cNvPr>
          <p:cNvGrpSpPr/>
          <p:nvPr/>
        </p:nvGrpSpPr>
        <p:grpSpPr>
          <a:xfrm>
            <a:off x="0" y="5431489"/>
            <a:ext cx="12192000" cy="1465377"/>
            <a:chOff x="0" y="5431489"/>
            <a:chExt cx="12192000" cy="1465377"/>
          </a:xfrm>
        </p:grpSpPr>
        <p:pic>
          <p:nvPicPr>
            <p:cNvPr id="6" name="Picture 5" descr="A red flower in a field&#10;&#10;AI-generated content may be incorrect.">
              <a:extLst>
                <a:ext uri="{FF2B5EF4-FFF2-40B4-BE49-F238E27FC236}">
                  <a16:creationId xmlns:a16="http://schemas.microsoft.com/office/drawing/2014/main" id="{1C1C6415-A976-A39C-8488-AA98B0B7D5C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5432054"/>
              <a:ext cx="12192000" cy="1464812"/>
            </a:xfrm>
            <a:prstGeom prst="rect">
              <a:avLst/>
            </a:prstGeom>
          </p:spPr>
        </p:pic>
        <p:pic>
          <p:nvPicPr>
            <p:cNvPr id="7" name="Picture 6" descr="A logo with a flower&#10;&#10;AI-generated content may be incorrect.">
              <a:extLst>
                <a:ext uri="{FF2B5EF4-FFF2-40B4-BE49-F238E27FC236}">
                  <a16:creationId xmlns:a16="http://schemas.microsoft.com/office/drawing/2014/main" id="{9DD462C1-9CAB-63BC-86BB-5289DB21BB0F}"/>
                </a:ext>
              </a:extLst>
            </p:cNvPr>
            <p:cNvPicPr>
              <a:picLocks noChangeAspect="1"/>
            </p:cNvPicPr>
            <p:nvPr/>
          </p:nvPicPr>
          <p:blipFill>
            <a:blip r:embed="rId5"/>
            <a:stretch>
              <a:fillRect/>
            </a:stretch>
          </p:blipFill>
          <p:spPr>
            <a:xfrm>
              <a:off x="4051164" y="5431489"/>
              <a:ext cx="4089672" cy="1388209"/>
            </a:xfrm>
            <a:prstGeom prst="rect">
              <a:avLst/>
            </a:prstGeom>
          </p:spPr>
        </p:pic>
      </p:grpSp>
      <p:pic>
        <p:nvPicPr>
          <p:cNvPr id="12" name="Picture 11" descr="A red and blue sky&#10;&#10;AI-generated content may be incorrect.">
            <a:extLst>
              <a:ext uri="{FF2B5EF4-FFF2-40B4-BE49-F238E27FC236}">
                <a16:creationId xmlns:a16="http://schemas.microsoft.com/office/drawing/2014/main" id="{061C0876-CD5A-6C24-EAB5-90E6F123A46F}"/>
              </a:ext>
            </a:extLst>
          </p:cNvPr>
          <p:cNvPicPr>
            <a:picLocks noChangeAspect="1"/>
          </p:cNvPicPr>
          <p:nvPr/>
        </p:nvPicPr>
        <p:blipFill>
          <a:blip r:embed="rId6">
            <a:alphaModFix amt="85000"/>
          </a:blip>
          <a:stretch>
            <a:fillRect/>
          </a:stretch>
        </p:blipFill>
        <p:spPr>
          <a:xfrm>
            <a:off x="0" y="-12331"/>
            <a:ext cx="12192001" cy="5443538"/>
          </a:xfrm>
          <a:prstGeom prst="rect">
            <a:avLst/>
          </a:prstGeom>
        </p:spPr>
      </p:pic>
      <p:sp>
        <p:nvSpPr>
          <p:cNvPr id="13" name="TextBox 12">
            <a:extLst>
              <a:ext uri="{FF2B5EF4-FFF2-40B4-BE49-F238E27FC236}">
                <a16:creationId xmlns:a16="http://schemas.microsoft.com/office/drawing/2014/main" id="{477E8A0F-537B-EA22-FA0E-1A7E8618A2E2}"/>
              </a:ext>
            </a:extLst>
          </p:cNvPr>
          <p:cNvSpPr txBox="1"/>
          <p:nvPr/>
        </p:nvSpPr>
        <p:spPr>
          <a:xfrm>
            <a:off x="685800" y="2721769"/>
            <a:ext cx="476771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Franklin Gothic Medium" panose="020B0603020102020204" pitchFamily="34" charset="0"/>
              </a:rPr>
              <a:t>Centenary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Internal</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Title 1">
            <a:extLst>
              <a:ext uri="{FF2B5EF4-FFF2-40B4-BE49-F238E27FC236}">
                <a16:creationId xmlns:a16="http://schemas.microsoft.com/office/drawing/2014/main" id="{40551DDD-1F4E-C732-1672-AD483CA06AB3}"/>
              </a:ext>
            </a:extLst>
          </p:cNvPr>
          <p:cNvSpPr txBox="1">
            <a:spLocks/>
          </p:cNvSpPr>
          <p:nvPr/>
        </p:nvSpPr>
        <p:spPr>
          <a:xfrm>
            <a:off x="5453516" y="301557"/>
            <a:ext cx="7424284" cy="72790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r>
              <a:rPr lang="en-US" sz="2200" dirty="0">
                <a:solidFill>
                  <a:prstClr val="white"/>
                </a:solidFill>
                <a:latin typeface="Franklin Gothic Medium" panose="020B0603020102020204" pitchFamily="34" charset="0"/>
              </a:rPr>
              <a:t>Legion Centenary medal for members</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 Legion online store merchandise</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 </a:t>
            </a:r>
            <a:r>
              <a:rPr lang="en-US" sz="2200" dirty="0">
                <a:solidFill>
                  <a:prstClr val="white"/>
                </a:solidFill>
                <a:latin typeface="Franklin Gothic Medium" panose="020B0603020102020204" pitchFamily="34" charset="0"/>
              </a:rPr>
              <a:t>Dominion Convention Centenary Dinner</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 Heraldic Crest</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b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p>
        </p:txBody>
      </p:sp>
    </p:spTree>
    <p:extLst>
      <p:ext uri="{BB962C8B-B14F-4D97-AF65-F5344CB8AC3E}">
        <p14:creationId xmlns:p14="http://schemas.microsoft.com/office/powerpoint/2010/main" val="199031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BB41B-7E3B-284B-82E8-A72691E57CB3}"/>
            </a:ext>
          </a:extLst>
        </p:cNvPr>
        <p:cNvGrpSpPr/>
        <p:nvPr/>
      </p:nvGrpSpPr>
      <p:grpSpPr>
        <a:xfrm>
          <a:off x="0" y="0"/>
          <a:ext cx="0" cy="0"/>
          <a:chOff x="0" y="0"/>
          <a:chExt cx="0" cy="0"/>
        </a:xfrm>
      </p:grpSpPr>
      <p:pic>
        <p:nvPicPr>
          <p:cNvPr id="9" name="Picture 8" descr="A person and person sitting at a table&#10;&#10;AI-generated content may be incorrect.">
            <a:extLst>
              <a:ext uri="{FF2B5EF4-FFF2-40B4-BE49-F238E27FC236}">
                <a16:creationId xmlns:a16="http://schemas.microsoft.com/office/drawing/2014/main" id="{A880209D-626A-7CA8-1C6C-17222C176EF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19698"/>
          </a:xfrm>
          <a:prstGeom prst="rect">
            <a:avLst/>
          </a:prstGeom>
        </p:spPr>
      </p:pic>
      <p:grpSp>
        <p:nvGrpSpPr>
          <p:cNvPr id="14" name="Group 13">
            <a:extLst>
              <a:ext uri="{FF2B5EF4-FFF2-40B4-BE49-F238E27FC236}">
                <a16:creationId xmlns:a16="http://schemas.microsoft.com/office/drawing/2014/main" id="{B93BAD18-B728-F41A-9D6A-E92DCFFE52FD}"/>
              </a:ext>
            </a:extLst>
          </p:cNvPr>
          <p:cNvGrpSpPr/>
          <p:nvPr/>
        </p:nvGrpSpPr>
        <p:grpSpPr>
          <a:xfrm>
            <a:off x="0" y="5431489"/>
            <a:ext cx="12192000" cy="1465377"/>
            <a:chOff x="0" y="5431489"/>
            <a:chExt cx="12192000" cy="1465377"/>
          </a:xfrm>
        </p:grpSpPr>
        <p:pic>
          <p:nvPicPr>
            <p:cNvPr id="6" name="Picture 5" descr="A red flower in a field&#10;&#10;AI-generated content may be incorrect.">
              <a:extLst>
                <a:ext uri="{FF2B5EF4-FFF2-40B4-BE49-F238E27FC236}">
                  <a16:creationId xmlns:a16="http://schemas.microsoft.com/office/drawing/2014/main" id="{79EF0562-4A9B-9512-2A8C-7CF8BD25F242}"/>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5432054"/>
              <a:ext cx="12192000" cy="1464812"/>
            </a:xfrm>
            <a:prstGeom prst="rect">
              <a:avLst/>
            </a:prstGeom>
          </p:spPr>
        </p:pic>
        <p:pic>
          <p:nvPicPr>
            <p:cNvPr id="7" name="Picture 6" descr="A logo with a flower&#10;&#10;AI-generated content may be incorrect.">
              <a:extLst>
                <a:ext uri="{FF2B5EF4-FFF2-40B4-BE49-F238E27FC236}">
                  <a16:creationId xmlns:a16="http://schemas.microsoft.com/office/drawing/2014/main" id="{F56A8FA4-BC75-5F1B-38F1-4273A70C75A0}"/>
                </a:ext>
              </a:extLst>
            </p:cNvPr>
            <p:cNvPicPr>
              <a:picLocks noChangeAspect="1"/>
            </p:cNvPicPr>
            <p:nvPr/>
          </p:nvPicPr>
          <p:blipFill>
            <a:blip r:embed="rId5"/>
            <a:stretch>
              <a:fillRect/>
            </a:stretch>
          </p:blipFill>
          <p:spPr>
            <a:xfrm>
              <a:off x="4051164" y="5431489"/>
              <a:ext cx="4089672" cy="1388209"/>
            </a:xfrm>
            <a:prstGeom prst="rect">
              <a:avLst/>
            </a:prstGeom>
          </p:spPr>
        </p:pic>
      </p:grpSp>
      <p:pic>
        <p:nvPicPr>
          <p:cNvPr id="12" name="Picture 11" descr="A red and blue sky&#10;&#10;AI-generated content may be incorrect.">
            <a:extLst>
              <a:ext uri="{FF2B5EF4-FFF2-40B4-BE49-F238E27FC236}">
                <a16:creationId xmlns:a16="http://schemas.microsoft.com/office/drawing/2014/main" id="{4A936E22-FB86-3810-64B0-B10F69E45824}"/>
              </a:ext>
            </a:extLst>
          </p:cNvPr>
          <p:cNvPicPr>
            <a:picLocks noChangeAspect="1"/>
          </p:cNvPicPr>
          <p:nvPr/>
        </p:nvPicPr>
        <p:blipFill>
          <a:blip r:embed="rId6">
            <a:alphaModFix amt="85000"/>
          </a:blip>
          <a:stretch>
            <a:fillRect/>
          </a:stretch>
        </p:blipFill>
        <p:spPr>
          <a:xfrm>
            <a:off x="0" y="-12331"/>
            <a:ext cx="12192001" cy="5443538"/>
          </a:xfrm>
          <a:prstGeom prst="rect">
            <a:avLst/>
          </a:prstGeom>
        </p:spPr>
      </p:pic>
      <p:sp>
        <p:nvSpPr>
          <p:cNvPr id="13" name="TextBox 12">
            <a:extLst>
              <a:ext uri="{FF2B5EF4-FFF2-40B4-BE49-F238E27FC236}">
                <a16:creationId xmlns:a16="http://schemas.microsoft.com/office/drawing/2014/main" id="{4AC4281F-CA13-8C61-CA95-5E0702EF5FAB}"/>
              </a:ext>
            </a:extLst>
          </p:cNvPr>
          <p:cNvSpPr txBox="1"/>
          <p:nvPr/>
        </p:nvSpPr>
        <p:spPr>
          <a:xfrm>
            <a:off x="685800" y="2721769"/>
            <a:ext cx="476771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Centenary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External</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Title 1">
            <a:extLst>
              <a:ext uri="{FF2B5EF4-FFF2-40B4-BE49-F238E27FC236}">
                <a16:creationId xmlns:a16="http://schemas.microsoft.com/office/drawing/2014/main" id="{070EBE78-1E58-0E6B-3641-E0B5E55F4A6E}"/>
              </a:ext>
            </a:extLst>
          </p:cNvPr>
          <p:cNvSpPr txBox="1">
            <a:spLocks/>
          </p:cNvSpPr>
          <p:nvPr/>
        </p:nvSpPr>
        <p:spPr>
          <a:xfrm>
            <a:off x="5453516" y="301557"/>
            <a:ext cx="7424284" cy="72790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r>
              <a:rPr lang="en-US" sz="2200" dirty="0">
                <a:solidFill>
                  <a:prstClr val="white"/>
                </a:solidFill>
                <a:latin typeface="Franklin Gothic Medium" panose="020B0603020102020204" pitchFamily="34" charset="0"/>
              </a:rPr>
              <a:t>New initiatives TBA</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 Legion History</a:t>
            </a:r>
            <a:endParaRPr lang="en-US" sz="2200" dirty="0">
              <a:solidFill>
                <a:prstClr val="white"/>
              </a:solidFill>
              <a:latin typeface="Franklin Gothic Medium" panose="020B06030201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 New Centenary logo </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 Legion 100 Win Big Giveaway	</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 </a:t>
            </a:r>
            <a:r>
              <a:rPr lang="en-US" sz="2200" dirty="0">
                <a:solidFill>
                  <a:prstClr val="white"/>
                </a:solidFill>
                <a:latin typeface="Franklin Gothic Medium" panose="020B0603020102020204" pitchFamily="34" charset="0"/>
              </a:rPr>
              <a:t>Membership promotion</a:t>
            </a:r>
            <a:endPar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b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p>
        </p:txBody>
      </p:sp>
    </p:spTree>
    <p:extLst>
      <p:ext uri="{BB962C8B-B14F-4D97-AF65-F5344CB8AC3E}">
        <p14:creationId xmlns:p14="http://schemas.microsoft.com/office/powerpoint/2010/main" val="291707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5204F-3C21-1ED1-D53B-3846B79A47BA}"/>
            </a:ext>
          </a:extLst>
        </p:cNvPr>
        <p:cNvGrpSpPr/>
        <p:nvPr/>
      </p:nvGrpSpPr>
      <p:grpSpPr>
        <a:xfrm>
          <a:off x="0" y="0"/>
          <a:ext cx="0" cy="0"/>
          <a:chOff x="0" y="0"/>
          <a:chExt cx="0" cy="0"/>
        </a:xfrm>
      </p:grpSpPr>
      <p:pic>
        <p:nvPicPr>
          <p:cNvPr id="9" name="Picture 8" descr="A person and person sitting at a table&#10;&#10;AI-generated content may be incorrect.">
            <a:extLst>
              <a:ext uri="{FF2B5EF4-FFF2-40B4-BE49-F238E27FC236}">
                <a16:creationId xmlns:a16="http://schemas.microsoft.com/office/drawing/2014/main" id="{4D74B17B-D711-0116-6907-3B49E228199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19698"/>
          </a:xfrm>
          <a:prstGeom prst="rect">
            <a:avLst/>
          </a:prstGeom>
        </p:spPr>
      </p:pic>
      <p:grpSp>
        <p:nvGrpSpPr>
          <p:cNvPr id="14" name="Group 13">
            <a:extLst>
              <a:ext uri="{FF2B5EF4-FFF2-40B4-BE49-F238E27FC236}">
                <a16:creationId xmlns:a16="http://schemas.microsoft.com/office/drawing/2014/main" id="{43957AF7-8C59-D81C-6F72-1BF4C95F708C}"/>
              </a:ext>
            </a:extLst>
          </p:cNvPr>
          <p:cNvGrpSpPr/>
          <p:nvPr/>
        </p:nvGrpSpPr>
        <p:grpSpPr>
          <a:xfrm>
            <a:off x="0" y="5431489"/>
            <a:ext cx="12192000" cy="1465377"/>
            <a:chOff x="0" y="5431489"/>
            <a:chExt cx="12192000" cy="1465377"/>
          </a:xfrm>
        </p:grpSpPr>
        <p:pic>
          <p:nvPicPr>
            <p:cNvPr id="6" name="Picture 5" descr="A red flower in a field&#10;&#10;AI-generated content may be incorrect.">
              <a:extLst>
                <a:ext uri="{FF2B5EF4-FFF2-40B4-BE49-F238E27FC236}">
                  <a16:creationId xmlns:a16="http://schemas.microsoft.com/office/drawing/2014/main" id="{A5066007-DE2B-8429-E670-3304DC32527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5432054"/>
              <a:ext cx="12192000" cy="1464812"/>
            </a:xfrm>
            <a:prstGeom prst="rect">
              <a:avLst/>
            </a:prstGeom>
          </p:spPr>
        </p:pic>
        <p:pic>
          <p:nvPicPr>
            <p:cNvPr id="7" name="Picture 6" descr="A logo with a flower&#10;&#10;AI-generated content may be incorrect.">
              <a:extLst>
                <a:ext uri="{FF2B5EF4-FFF2-40B4-BE49-F238E27FC236}">
                  <a16:creationId xmlns:a16="http://schemas.microsoft.com/office/drawing/2014/main" id="{62643196-7959-0CD9-CE1F-DE9526EE0EE3}"/>
                </a:ext>
              </a:extLst>
            </p:cNvPr>
            <p:cNvPicPr>
              <a:picLocks noChangeAspect="1"/>
            </p:cNvPicPr>
            <p:nvPr/>
          </p:nvPicPr>
          <p:blipFill>
            <a:blip r:embed="rId5"/>
            <a:stretch>
              <a:fillRect/>
            </a:stretch>
          </p:blipFill>
          <p:spPr>
            <a:xfrm>
              <a:off x="4051164" y="5431489"/>
              <a:ext cx="4089672" cy="1388209"/>
            </a:xfrm>
            <a:prstGeom prst="rect">
              <a:avLst/>
            </a:prstGeom>
          </p:spPr>
        </p:pic>
      </p:grpSp>
      <p:pic>
        <p:nvPicPr>
          <p:cNvPr id="12" name="Picture 11" descr="A red and blue sky&#10;&#10;AI-generated content may be incorrect.">
            <a:extLst>
              <a:ext uri="{FF2B5EF4-FFF2-40B4-BE49-F238E27FC236}">
                <a16:creationId xmlns:a16="http://schemas.microsoft.com/office/drawing/2014/main" id="{8EADA0B8-A569-964C-35E4-D05DBA7A0EAF}"/>
              </a:ext>
            </a:extLst>
          </p:cNvPr>
          <p:cNvPicPr>
            <a:picLocks noChangeAspect="1"/>
          </p:cNvPicPr>
          <p:nvPr/>
        </p:nvPicPr>
        <p:blipFill>
          <a:blip r:embed="rId6">
            <a:alphaModFix amt="85000"/>
          </a:blip>
          <a:stretch>
            <a:fillRect/>
          </a:stretch>
        </p:blipFill>
        <p:spPr>
          <a:xfrm>
            <a:off x="0" y="-12331"/>
            <a:ext cx="12192001" cy="5443538"/>
          </a:xfrm>
          <a:prstGeom prst="rect">
            <a:avLst/>
          </a:prstGeom>
        </p:spPr>
      </p:pic>
      <p:sp>
        <p:nvSpPr>
          <p:cNvPr id="13" name="TextBox 12">
            <a:extLst>
              <a:ext uri="{FF2B5EF4-FFF2-40B4-BE49-F238E27FC236}">
                <a16:creationId xmlns:a16="http://schemas.microsoft.com/office/drawing/2014/main" id="{BFB38A44-A7A4-1B66-DF66-312B5205E5D7}"/>
              </a:ext>
            </a:extLst>
          </p:cNvPr>
          <p:cNvSpPr txBox="1"/>
          <p:nvPr/>
        </p:nvSpPr>
        <p:spPr>
          <a:xfrm>
            <a:off x="685800" y="2721769"/>
            <a:ext cx="47677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Franklin Gothic Medium" panose="020B0603020102020204" pitchFamily="34" charset="0"/>
              </a:rPr>
              <a:t>Our Branch plans  </a:t>
            </a:r>
            <a:endPar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6" name="Title 1">
            <a:extLst>
              <a:ext uri="{FF2B5EF4-FFF2-40B4-BE49-F238E27FC236}">
                <a16:creationId xmlns:a16="http://schemas.microsoft.com/office/drawing/2014/main" id="{4B468B9D-A124-790D-8AC8-403E2214EE9E}"/>
              </a:ext>
            </a:extLst>
          </p:cNvPr>
          <p:cNvSpPr txBox="1">
            <a:spLocks/>
          </p:cNvSpPr>
          <p:nvPr/>
        </p:nvSpPr>
        <p:spPr>
          <a:xfrm>
            <a:off x="5453516" y="301557"/>
            <a:ext cx="7424284" cy="72790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r>
              <a:rPr lang="en-US" sz="2200" dirty="0">
                <a:solidFill>
                  <a:prstClr val="white"/>
                </a:solidFill>
                <a:latin typeface="Franklin Gothic Medium" panose="020B0603020102020204" pitchFamily="34" charset="0"/>
              </a:rPr>
              <a:t>INSERT </a:t>
            </a:r>
            <a:r>
              <a:rPr kumimoji="0" lang="en-US" sz="21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BRANCH LEVEL PLANS</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2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br>
              <a:rPr kumimoji="0" lang="en-US" sz="32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b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 </a:t>
            </a:r>
          </a:p>
        </p:txBody>
      </p:sp>
    </p:spTree>
    <p:extLst>
      <p:ext uri="{BB962C8B-B14F-4D97-AF65-F5344CB8AC3E}">
        <p14:creationId xmlns:p14="http://schemas.microsoft.com/office/powerpoint/2010/main" val="253040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21B69-3DC7-102C-D769-E7312A8B937C}"/>
            </a:ext>
          </a:extLst>
        </p:cNvPr>
        <p:cNvGrpSpPr/>
        <p:nvPr/>
      </p:nvGrpSpPr>
      <p:grpSpPr>
        <a:xfrm>
          <a:off x="0" y="0"/>
          <a:ext cx="0" cy="0"/>
          <a:chOff x="0" y="0"/>
          <a:chExt cx="0" cy="0"/>
        </a:xfrm>
      </p:grpSpPr>
      <p:pic>
        <p:nvPicPr>
          <p:cNvPr id="5" name="Picture 4" descr="A building with a sign on the front&#10;&#10;AI-generated content may be incorrect.">
            <a:extLst>
              <a:ext uri="{FF2B5EF4-FFF2-40B4-BE49-F238E27FC236}">
                <a16:creationId xmlns:a16="http://schemas.microsoft.com/office/drawing/2014/main" id="{3168E40D-BB4B-4996-C152-76467F9F60A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
            <a:ext cx="12192000" cy="5524897"/>
          </a:xfrm>
          <a:prstGeom prst="rect">
            <a:avLst/>
          </a:prstGeom>
        </p:spPr>
      </p:pic>
      <p:grpSp>
        <p:nvGrpSpPr>
          <p:cNvPr id="14" name="Group 13">
            <a:extLst>
              <a:ext uri="{FF2B5EF4-FFF2-40B4-BE49-F238E27FC236}">
                <a16:creationId xmlns:a16="http://schemas.microsoft.com/office/drawing/2014/main" id="{0FF8AB20-3B5F-A284-FADA-B823554D4606}"/>
              </a:ext>
            </a:extLst>
          </p:cNvPr>
          <p:cNvGrpSpPr/>
          <p:nvPr/>
        </p:nvGrpSpPr>
        <p:grpSpPr>
          <a:xfrm>
            <a:off x="0" y="5431489"/>
            <a:ext cx="12192000" cy="1465377"/>
            <a:chOff x="0" y="5431489"/>
            <a:chExt cx="12192000" cy="1465377"/>
          </a:xfrm>
        </p:grpSpPr>
        <p:pic>
          <p:nvPicPr>
            <p:cNvPr id="6" name="Picture 5" descr="A red flower in a field&#10;&#10;AI-generated content may be incorrect.">
              <a:extLst>
                <a:ext uri="{FF2B5EF4-FFF2-40B4-BE49-F238E27FC236}">
                  <a16:creationId xmlns:a16="http://schemas.microsoft.com/office/drawing/2014/main" id="{DA4A400E-939D-E812-2F45-9A0A4CECD2F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5432054"/>
              <a:ext cx="12192000" cy="1464812"/>
            </a:xfrm>
            <a:prstGeom prst="rect">
              <a:avLst/>
            </a:prstGeom>
          </p:spPr>
        </p:pic>
        <p:pic>
          <p:nvPicPr>
            <p:cNvPr id="7" name="Picture 6" descr="A logo with a flower&#10;&#10;AI-generated content may be incorrect.">
              <a:extLst>
                <a:ext uri="{FF2B5EF4-FFF2-40B4-BE49-F238E27FC236}">
                  <a16:creationId xmlns:a16="http://schemas.microsoft.com/office/drawing/2014/main" id="{F3FC57AF-9600-224E-C1C2-6277114A1C47}"/>
                </a:ext>
              </a:extLst>
            </p:cNvPr>
            <p:cNvPicPr>
              <a:picLocks noChangeAspect="1"/>
            </p:cNvPicPr>
            <p:nvPr/>
          </p:nvPicPr>
          <p:blipFill>
            <a:blip r:embed="rId5"/>
            <a:stretch>
              <a:fillRect/>
            </a:stretch>
          </p:blipFill>
          <p:spPr>
            <a:xfrm>
              <a:off x="4051164" y="5431489"/>
              <a:ext cx="4089672" cy="1388209"/>
            </a:xfrm>
            <a:prstGeom prst="rect">
              <a:avLst/>
            </a:prstGeom>
          </p:spPr>
        </p:pic>
      </p:grpSp>
      <p:pic>
        <p:nvPicPr>
          <p:cNvPr id="10" name="Picture 9" descr="A blue background with white clouds&#10;&#10;AI-generated content may be incorrect.">
            <a:extLst>
              <a:ext uri="{FF2B5EF4-FFF2-40B4-BE49-F238E27FC236}">
                <a16:creationId xmlns:a16="http://schemas.microsoft.com/office/drawing/2014/main" id="{9F6E66C8-673F-3BE0-8190-6B8DDC234862}"/>
              </a:ext>
            </a:extLst>
          </p:cNvPr>
          <p:cNvPicPr>
            <a:picLocks noChangeAspect="1"/>
          </p:cNvPicPr>
          <p:nvPr/>
        </p:nvPicPr>
        <p:blipFill>
          <a:blip r:embed="rId6">
            <a:alphaModFix amt="70000"/>
          </a:blip>
          <a:stretch>
            <a:fillRect/>
          </a:stretch>
        </p:blipFill>
        <p:spPr>
          <a:xfrm>
            <a:off x="0" y="38301"/>
            <a:ext cx="12191999" cy="5393187"/>
          </a:xfrm>
          <a:prstGeom prst="rect">
            <a:avLst/>
          </a:prstGeom>
        </p:spPr>
      </p:pic>
      <p:sp>
        <p:nvSpPr>
          <p:cNvPr id="2" name="Title 1">
            <a:extLst>
              <a:ext uri="{FF2B5EF4-FFF2-40B4-BE49-F238E27FC236}">
                <a16:creationId xmlns:a16="http://schemas.microsoft.com/office/drawing/2014/main" id="{FB6EED57-3F46-6030-B002-E001E6105DCD}"/>
              </a:ext>
            </a:extLst>
          </p:cNvPr>
          <p:cNvSpPr>
            <a:spLocks noGrp="1"/>
          </p:cNvSpPr>
          <p:nvPr>
            <p:ph type="ctrTitle"/>
          </p:nvPr>
        </p:nvSpPr>
        <p:spPr>
          <a:xfrm>
            <a:off x="2184401" y="2272533"/>
            <a:ext cx="8432800" cy="1786985"/>
          </a:xfrm>
        </p:spPr>
        <p:txBody>
          <a:bodyPr>
            <a:normAutofit/>
          </a:bodyPr>
          <a:lstStyle/>
          <a:p>
            <a:r>
              <a:rPr lang="en-US" sz="2400" dirty="0">
                <a:solidFill>
                  <a:schemeClr val="bg1"/>
                </a:solidFill>
                <a:latin typeface="Franklin Gothic Medium" panose="020B0603020102020204" pitchFamily="34" charset="0"/>
              </a:rPr>
              <a:t>Ideas </a:t>
            </a:r>
            <a:r>
              <a:rPr lang="en-US" sz="2400">
                <a:solidFill>
                  <a:schemeClr val="bg1"/>
                </a:solidFill>
                <a:latin typeface="Franklin Gothic Medium" panose="020B0603020102020204" pitchFamily="34" charset="0"/>
              </a:rPr>
              <a:t>taking shape, more to come</a:t>
            </a:r>
            <a:br>
              <a:rPr lang="en-US" sz="2400" dirty="0">
                <a:solidFill>
                  <a:schemeClr val="bg1"/>
                </a:solidFill>
                <a:latin typeface="Franklin Gothic Medium" panose="020B0603020102020204" pitchFamily="34" charset="0"/>
              </a:rPr>
            </a:br>
            <a:br>
              <a:rPr lang="en-US" sz="2400" dirty="0">
                <a:solidFill>
                  <a:schemeClr val="bg1"/>
                </a:solidFill>
                <a:latin typeface="Franklin Gothic Medium" panose="020B0603020102020204" pitchFamily="34" charset="0"/>
              </a:rPr>
            </a:br>
            <a:r>
              <a:rPr lang="en-US" sz="2400" dirty="0">
                <a:solidFill>
                  <a:schemeClr val="bg1"/>
                </a:solidFill>
                <a:latin typeface="Franklin Gothic Medium" panose="020B0603020102020204" pitchFamily="34" charset="0"/>
              </a:rPr>
              <a:t>Expect to welcome many new members!</a:t>
            </a:r>
            <a:br>
              <a:rPr lang="en-US" sz="2400" dirty="0">
                <a:solidFill>
                  <a:schemeClr val="bg1"/>
                </a:solidFill>
                <a:latin typeface="Franklin Gothic Medium" panose="020B0603020102020204" pitchFamily="34" charset="0"/>
              </a:rPr>
            </a:br>
            <a:br>
              <a:rPr lang="en-US" sz="2400" dirty="0">
                <a:solidFill>
                  <a:schemeClr val="bg1"/>
                </a:solidFill>
                <a:latin typeface="Franklin Gothic Medium" panose="020B0603020102020204" pitchFamily="34" charset="0"/>
              </a:rPr>
            </a:br>
            <a:r>
              <a:rPr lang="en-US" sz="2400" dirty="0">
                <a:solidFill>
                  <a:schemeClr val="bg1"/>
                </a:solidFill>
                <a:latin typeface="Franklin Gothic Medium" panose="020B0603020102020204" pitchFamily="34" charset="0"/>
              </a:rPr>
              <a:t>Once in a lifetime opportunity</a:t>
            </a:r>
          </a:p>
        </p:txBody>
      </p:sp>
    </p:spTree>
    <p:extLst>
      <p:ext uri="{BB962C8B-B14F-4D97-AF65-F5344CB8AC3E}">
        <p14:creationId xmlns:p14="http://schemas.microsoft.com/office/powerpoint/2010/main" val="284769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0EBEFFE61A5E4DBEC3648591AC4CAC" ma:contentTypeVersion="11" ma:contentTypeDescription="Create a new document." ma:contentTypeScope="" ma:versionID="41f7b6b85e2ae918d19674b55b547e86">
  <xsd:schema xmlns:xsd="http://www.w3.org/2001/XMLSchema" xmlns:xs="http://www.w3.org/2001/XMLSchema" xmlns:p="http://schemas.microsoft.com/office/2006/metadata/properties" xmlns:ns2="c60dc7ee-93be-44ad-a7ae-bd57036d1ea0" xmlns:ns3="6b189568-c0c6-45c9-a6a1-b96a09edec3a" targetNamespace="http://schemas.microsoft.com/office/2006/metadata/properties" ma:root="true" ma:fieldsID="75f34117707ef74a98a02deff33d5432" ns2:_="" ns3:_="">
    <xsd:import namespace="c60dc7ee-93be-44ad-a7ae-bd57036d1ea0"/>
    <xsd:import namespace="6b189568-c0c6-45c9-a6a1-b96a09edec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dc7ee-93be-44ad-a7ae-bd57036d1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cc7fde8-dcbb-4dc4-8a84-0a137120b6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189568-c0c6-45c9-a6a1-b96a09edec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5280a89-fae5-4e69-a587-60285e78c127}" ma:internalName="TaxCatchAll" ma:showField="CatchAllData" ma:web="6b189568-c0c6-45c9-a6a1-b96a09edec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0dc7ee-93be-44ad-a7ae-bd57036d1ea0">
      <Terms xmlns="http://schemas.microsoft.com/office/infopath/2007/PartnerControls"/>
    </lcf76f155ced4ddcb4097134ff3c332f>
    <TaxCatchAll xmlns="6b189568-c0c6-45c9-a6a1-b96a09edec3a" xsi:nil="true"/>
  </documentManagement>
</p:properties>
</file>

<file path=customXml/itemProps1.xml><?xml version="1.0" encoding="utf-8"?>
<ds:datastoreItem xmlns:ds="http://schemas.openxmlformats.org/officeDocument/2006/customXml" ds:itemID="{68521BB6-466F-406B-93CE-C3A8D65BAF2D}">
  <ds:schemaRefs>
    <ds:schemaRef ds:uri="6b189568-c0c6-45c9-a6a1-b96a09edec3a"/>
    <ds:schemaRef ds:uri="c60dc7ee-93be-44ad-a7ae-bd57036d1e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F3D6A0-65D0-49FF-B6F7-E6EC2FA3B726}">
  <ds:schemaRefs>
    <ds:schemaRef ds:uri="http://schemas.microsoft.com/sharepoint/v3/contenttype/forms"/>
  </ds:schemaRefs>
</ds:datastoreItem>
</file>

<file path=customXml/itemProps3.xml><?xml version="1.0" encoding="utf-8"?>
<ds:datastoreItem xmlns:ds="http://schemas.openxmlformats.org/officeDocument/2006/customXml" ds:itemID="{4F64D43F-995C-46DC-A2D9-016BF0B47BAF}">
  <ds:schemaRefs>
    <ds:schemaRef ds:uri="6b189568-c0c6-45c9-a6a1-b96a09edec3a"/>
    <ds:schemaRef ds:uri="c60dc7ee-93be-44ad-a7ae-bd57036d1ea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404</TotalTime>
  <Words>1033</Words>
  <Application>Microsoft Office PowerPoint</Application>
  <PresentationFormat>Widescreen</PresentationFormat>
  <Paragraphs>89</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Franklin Gothic Medium</vt:lpstr>
      <vt:lpstr>Wingdings</vt:lpstr>
      <vt:lpstr>Office Theme</vt:lpstr>
      <vt:lpstr>The Royal Canadian Legion Centenary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Ideas taking shape, more to come  Expect to welcome many new members!  Once in a lifetime opportunity</vt:lpstr>
      <vt:lpstr>The Royal Canadian Legion Centenary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with The Legion</dc:title>
  <dc:creator>Don Masters</dc:creator>
  <cp:lastModifiedBy>Nujma Bond</cp:lastModifiedBy>
  <cp:revision>9</cp:revision>
  <dcterms:created xsi:type="dcterms:W3CDTF">2025-02-25T13:00:57Z</dcterms:created>
  <dcterms:modified xsi:type="dcterms:W3CDTF">2025-11-25T16:03:25Z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0x010100950EBEFFE61A5E4DBEC3648591AC4CAC</vt:lpwstr>
  </property>
  <property fmtid="{D5CDD505-2E9C-101B-9397-08002B2CF9AE}" pid="3" name="MediaServiceImageTags">
    <vt:lpwstr/>
  </property>
</Properties>
</file>